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7" r:id="rId1"/>
  </p:sldMasterIdLst>
  <p:notesMasterIdLst>
    <p:notesMasterId r:id="rId59"/>
  </p:notesMasterIdLst>
  <p:sldIdLst>
    <p:sldId id="279" r:id="rId2"/>
    <p:sldId id="316" r:id="rId3"/>
    <p:sldId id="284" r:id="rId4"/>
    <p:sldId id="283" r:id="rId5"/>
    <p:sldId id="280" r:id="rId6"/>
    <p:sldId id="281" r:id="rId7"/>
    <p:sldId id="315" r:id="rId8"/>
    <p:sldId id="282" r:id="rId9"/>
    <p:sldId id="285" r:id="rId10"/>
    <p:sldId id="359" r:id="rId11"/>
    <p:sldId id="286" r:id="rId12"/>
    <p:sldId id="287" r:id="rId13"/>
    <p:sldId id="288" r:id="rId14"/>
    <p:sldId id="290" r:id="rId15"/>
    <p:sldId id="291" r:id="rId16"/>
    <p:sldId id="292" r:id="rId17"/>
    <p:sldId id="293" r:id="rId18"/>
    <p:sldId id="294" r:id="rId19"/>
    <p:sldId id="314" r:id="rId20"/>
    <p:sldId id="295" r:id="rId21"/>
    <p:sldId id="311" r:id="rId22"/>
    <p:sldId id="319" r:id="rId23"/>
    <p:sldId id="320" r:id="rId24"/>
    <p:sldId id="300" r:id="rId25"/>
    <p:sldId id="318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39" r:id="rId51"/>
    <p:sldId id="340" r:id="rId52"/>
    <p:sldId id="341" r:id="rId53"/>
    <p:sldId id="334" r:id="rId54"/>
    <p:sldId id="335" r:id="rId55"/>
    <p:sldId id="336" r:id="rId56"/>
    <p:sldId id="337" r:id="rId57"/>
    <p:sldId id="338" r:id="rId58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33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2259"/>
  </p:normalViewPr>
  <p:slideViewPr>
    <p:cSldViewPr>
      <p:cViewPr varScale="1">
        <p:scale>
          <a:sx n="74" d="100"/>
          <a:sy n="74" d="100"/>
        </p:scale>
        <p:origin x="161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0BB64A8A-CE58-414C-9901-A624934F558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64704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橢圓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2" name="子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altLang="zh-TW"/>
              <a:t> </a:t>
            </a:r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6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A9731-8330-234A-B1C6-C0CF9FBE9E0C}" type="datetime1">
              <a:rPr lang="en-US" altLang="zh-TW"/>
              <a:pPr>
                <a:defRPr/>
              </a:pPr>
              <a:t>9/22/20</a:t>
            </a:fld>
            <a:endParaRPr lang="en-US" altLang="zh-TW"/>
          </a:p>
        </p:txBody>
      </p:sp>
      <p:sp>
        <p:nvSpPr>
          <p:cNvPr id="7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46756393-1F33-C747-8394-58EBF6733C82}" type="slidenum">
              <a:rPr lang="en-US" altLang="zh-TW"/>
              <a:pPr>
                <a:defRPr/>
              </a:pPr>
              <a:t>‹#›</a:t>
            </a:fld>
            <a:endParaRPr lang="en-US" altLang="zh-TW">
              <a:solidFill>
                <a:srgbClr val="AB2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3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6E8CC-38BA-9746-94D8-9C500A098A90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2AA26-088B-3E4A-86B4-B28AF36B465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39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69CE4-9AEA-0F47-B2F9-3DAA4133C754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A737F-A2DB-3140-A0CC-7042EA3085D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459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FCBA8-9A40-DE44-8EED-F3B7C98066E7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09949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241D7-AA9C-9E4F-929B-0D1038200CF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5342122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93038" cy="8382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9B8AA-001E-334C-882C-8065C767077B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506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9ACB3-DC14-3848-B5E8-C9D9FCC7C7A3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5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44BD6-9B3E-2648-B7CF-C8C3EF31581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76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0"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7" name="橢圓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B903E-947D-EF47-8C24-F90769504499}" type="datetime1">
              <a:rPr lang="en-US" altLang="zh-TW"/>
              <a:pPr>
                <a:defRPr/>
              </a:pPr>
              <a:t>9/22/20</a:t>
            </a:fld>
            <a:endParaRPr lang="en-US" altLang="zh-TW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/>
            </a:lvl1pPr>
          </a:lstStyle>
          <a:p>
            <a:pPr>
              <a:defRPr/>
            </a:pPr>
            <a:fld id="{6157F31D-1FA0-0B42-9207-71F052AFCDB7}" type="slidenum">
              <a:rPr lang="en-US" altLang="zh-TW"/>
              <a:pPr>
                <a:defRPr/>
              </a:pPr>
              <a:t>‹#›</a:t>
            </a:fld>
            <a:endParaRPr lang="en-US" altLang="zh-TW">
              <a:solidFill>
                <a:srgbClr val="AB26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F5712-76A0-1D4F-B1BF-77F304AA329D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6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92E47-001E-2144-B914-88733743C4F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53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5CA4E-B7D1-8F4E-980C-965FA7E42341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9121C-B964-3747-8C2E-1DD8A11699B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21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ECB59-A918-A84F-A5CD-D79470137175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4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投影片編號版面配置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0186F-4B11-C747-8B9A-8A139366D19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05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0"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7A120-8E52-B94B-B903-1B85AFE67CB8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36554-EFBA-2642-B836-A5452C4DA2B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24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C670-97AF-6545-9D18-68C77453FA22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914DB-D782-9F4B-9EC9-A5A1F2B61BF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2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kumimoji="0" lang="en-US" sz="3200">
              <a:latin typeface="+mn-lt"/>
              <a:ea typeface="+mn-ea"/>
            </a:endParaRPr>
          </a:p>
        </p:txBody>
      </p:sp>
      <p:sp>
        <p:nvSpPr>
          <p:cNvPr id="6" name="流程圖 5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流程圖 6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zh-TW" altLang="en-US" noProof="0"/>
              <a:t>將圖片拖曳至版面配置區或按一下圖示以新增</a:t>
            </a:r>
            <a:endParaRPr 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B81A4-BB58-AE4B-A251-D57877E65BBE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TW" altLang="zh-TW"/>
          </a:p>
        </p:txBody>
      </p:sp>
      <p:sp>
        <p:nvSpPr>
          <p:cNvPr id="10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71B07-29B3-6C43-A050-823ECAB43E2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33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8" name="橢圓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0"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kumimoji="0" lang="en-US" dirty="0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03350" y="34925"/>
            <a:ext cx="7499350" cy="11430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033" name="文字版面配置區 8"/>
          <p:cNvSpPr>
            <a:spLocks noGrp="1"/>
          </p:cNvSpPr>
          <p:nvPr>
            <p:ph type="body" idx="1"/>
          </p:nvPr>
        </p:nvSpPr>
        <p:spPr bwMode="auto">
          <a:xfrm>
            <a:off x="1476375" y="1341438"/>
            <a:ext cx="74168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C3960933-E86E-9941-B03A-9EC977172D0F}" type="datetime1">
              <a:rPr lang="zh-TW" altLang="en-US"/>
              <a:pPr>
                <a:defRPr/>
              </a:pPr>
              <a:t>2020/9/22</a:t>
            </a:fld>
            <a:endParaRPr lang="en-US" altLang="zh-TW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ea typeface="新細明體" charset="0"/>
                <a:cs typeface="新細明體" charset="0"/>
              </a:defRPr>
            </a:lvl1pPr>
            <a:extLst/>
          </a:lstStyle>
          <a:p>
            <a:pPr>
              <a:defRPr/>
            </a:pPr>
            <a:endParaRPr lang="zh-TW" altLang="zh-TW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33E7C017-105E-904D-A044-177A58459CE2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kumimoji="0"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1" r:id="rId1"/>
    <p:sldLayoutId id="2147484396" r:id="rId2"/>
    <p:sldLayoutId id="2147484402" r:id="rId3"/>
    <p:sldLayoutId id="2147484397" r:id="rId4"/>
    <p:sldLayoutId id="2147484403" r:id="rId5"/>
    <p:sldLayoutId id="2147484398" r:id="rId6"/>
    <p:sldLayoutId id="2147484404" r:id="rId7"/>
    <p:sldLayoutId id="2147484405" r:id="rId8"/>
    <p:sldLayoutId id="2147484406" r:id="rId9"/>
    <p:sldLayoutId id="2147484399" r:id="rId10"/>
    <p:sldLayoutId id="2147484400" r:id="rId11"/>
    <p:sldLayoutId id="2147484407" r:id="rId12"/>
    <p:sldLayoutId id="2147484409" r:id="rId13"/>
    <p:sldLayoutId id="2147484410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Times New Roman"/>
          <a:ea typeface="新細明體" charset="0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572314"/>
          </a:solidFill>
          <a:latin typeface="Times New Roman" charset="0"/>
          <a:ea typeface="新細明體" charset="0"/>
          <a:cs typeface="Times New Roman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572314"/>
          </a:solidFill>
          <a:latin typeface="Times New Roman" charset="0"/>
          <a:ea typeface="新細明體" charset="0"/>
          <a:cs typeface="Times New Roman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572314"/>
          </a:solidFill>
          <a:latin typeface="Times New Roman" charset="0"/>
          <a:ea typeface="新細明體" charset="0"/>
          <a:cs typeface="Times New Roman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572314"/>
          </a:solidFill>
          <a:latin typeface="Times New Roman" charset="0"/>
          <a:ea typeface="新細明體" charset="0"/>
          <a:cs typeface="Times New Roman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300">
          <a:solidFill>
            <a:srgbClr val="572314"/>
          </a:solidFill>
          <a:latin typeface="Gill Sans MT" charset="0"/>
          <a:ea typeface="微軟正黑體" charset="0"/>
          <a:cs typeface="微軟正黑體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300">
          <a:solidFill>
            <a:srgbClr val="572314"/>
          </a:solidFill>
          <a:latin typeface="Gill Sans MT" charset="0"/>
          <a:ea typeface="微軟正黑體" charset="0"/>
          <a:cs typeface="微軟正黑體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300">
          <a:solidFill>
            <a:srgbClr val="572314"/>
          </a:solidFill>
          <a:latin typeface="Gill Sans MT" charset="0"/>
          <a:ea typeface="微軟正黑體" charset="0"/>
          <a:cs typeface="微軟正黑體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300">
          <a:solidFill>
            <a:srgbClr val="572314"/>
          </a:solidFill>
          <a:latin typeface="Gill Sans MT" charset="0"/>
          <a:ea typeface="微軟正黑體" charset="0"/>
          <a:cs typeface="微軟正黑體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2"/>
        <a:buChar char=""/>
        <a:defRPr kumimoji="1" sz="2800" kern="1200">
          <a:solidFill>
            <a:schemeClr val="tx1"/>
          </a:solidFill>
          <a:latin typeface="Times New Roman"/>
          <a:ea typeface="新細明體" charset="0"/>
          <a:cs typeface="Times New Roman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kumimoji="1" sz="2400" kern="1200">
          <a:solidFill>
            <a:schemeClr val="tx1"/>
          </a:solidFill>
          <a:latin typeface="Times New Roman"/>
          <a:ea typeface="Times New Roman" charset="0"/>
          <a:cs typeface="Times New Roman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2"/>
        <a:buChar char=""/>
        <a:defRPr kumimoji="1" sz="2000" kern="1200">
          <a:solidFill>
            <a:schemeClr val="tx1"/>
          </a:solidFill>
          <a:latin typeface="Times New Roman"/>
          <a:ea typeface="Times New Roman" charset="0"/>
          <a:cs typeface="Times New Roman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charset="2"/>
        <a:buChar char=""/>
        <a:defRPr kumimoji="1" sz="2000" kern="1200">
          <a:solidFill>
            <a:schemeClr val="tx1"/>
          </a:solidFill>
          <a:latin typeface="Times New Roman"/>
          <a:ea typeface="Times New Roman" charset="0"/>
          <a:cs typeface="Times New Roman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charset="2"/>
        <a:buChar char=""/>
        <a:defRPr kumimoji="1" sz="2000" kern="1200">
          <a:solidFill>
            <a:schemeClr val="tx1"/>
          </a:solidFill>
          <a:latin typeface="Times New Roman"/>
          <a:ea typeface="Times New Roman" charset="0"/>
          <a:cs typeface="Times New Roman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belprize.org/nobel_prizes/economic-sciences/laureates/1975/koopmans-facts.html" TargetMode="External"/><Relationship Id="rId2" Type="http://schemas.openxmlformats.org/officeDocument/2006/relationships/hyperlink" Target="http://www.nobelprize.org/nobel_prizes/economic-sciences/laureates/1975/kantorovich-fac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belprize.org/nobel_prizes/economic-sciences/laureates/1975/koopmans-facts.html" TargetMode="External"/><Relationship Id="rId2" Type="http://schemas.openxmlformats.org/officeDocument/2006/relationships/hyperlink" Target="http://www.nobelprize.org/nobel_prizes/economic-sciences/laureates/1975/kantorovich-fac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png"/><Relationship Id="rId4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2060575"/>
            <a:ext cx="7705725" cy="1944688"/>
          </a:xfrm>
        </p:spPr>
        <p:txBody>
          <a:bodyPr/>
          <a:lstStyle/>
          <a:p>
            <a:pPr algn="ctr" eaLnBrk="1" hangingPunct="1">
              <a:defRPr/>
            </a:pPr>
            <a:r>
              <a:rPr kumimoji="0" lang="en-US" altLang="zh-TW" sz="4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Growth of Functions, Input Length and Polynomial Solvability</a:t>
            </a:r>
          </a:p>
        </p:txBody>
      </p:sp>
      <p:sp>
        <p:nvSpPr>
          <p:cNvPr id="17410" name="Rectangle 1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276600" y="236538"/>
            <a:ext cx="586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kumimoji="0" lang="en-US" altLang="zh-TW" sz="14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7411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305800" y="228600"/>
            <a:ext cx="83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fld id="{C5CB1382-E73A-AD45-A8AF-3ACBEEDA9F10}" type="slidenum">
              <a:rPr kumimoji="0" lang="en-US" altLang="zh-TW" sz="1400">
                <a:solidFill>
                  <a:schemeClr val="accent1"/>
                </a:solidFill>
              </a:rPr>
              <a:pPr/>
              <a:t>1</a:t>
            </a:fld>
            <a:endParaRPr kumimoji="0" lang="en-US" altLang="zh-TW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0A1FB-2D75-904A-8DB8-D3709DB0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Asymptotic notation in equations and inequalities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49E0FC-6C98-0F4F-9904-A5D18D737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062" y="1916832"/>
            <a:ext cx="8134938" cy="4114800"/>
          </a:xfrm>
        </p:spPr>
        <p:txBody>
          <a:bodyPr/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2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" altLang="zh-TW" sz="2800" dirty="0"/>
              <a:t> </a:t>
            </a:r>
            <a:r>
              <a:rPr kumimoji="0" lang="en-US" altLang="zh-TW" sz="28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8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that 2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where 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some function in the set </a:t>
            </a:r>
            <a:r>
              <a:rPr kumimoji="0" lang="en-US" altLang="zh-TW" sz="28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8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 running time of merge sort as the recurrence: 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/2) + </a:t>
            </a:r>
            <a:r>
              <a:rPr kumimoji="0" lang="en-US" altLang="zh-TW" sz="28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8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  <a:endParaRPr lang="en" altLang="zh-TW" sz="2800" dirty="0"/>
          </a:p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" altLang="zh-TW" sz="2800" dirty="0"/>
              <a:t> </a:t>
            </a:r>
            <a:r>
              <a:rPr kumimoji="0" lang="en-US" altLang="zh-TW" sz="28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8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sz="28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8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800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800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pPr lvl="1"/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the anonymous functions are chosen on the left of the equal sign, there is a way to choose the anonymous functions on the right of the equal sign to make the equation valid</a:t>
            </a:r>
          </a:p>
          <a:p>
            <a:pPr lvl="1"/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847A1E-1EAA-E545-841B-CEF079C8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Chapter 3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04B559-6DBD-5544-98C1-C441FF2E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P.</a:t>
            </a:r>
            <a:fld id="{74E86B42-AA5B-5A45-AF18-0DEEAF1E6704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845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標題 1"/>
          <p:cNvSpPr>
            <a:spLocks noGrp="1"/>
          </p:cNvSpPr>
          <p:nvPr>
            <p:ph type="title"/>
          </p:nvPr>
        </p:nvSpPr>
        <p:spPr>
          <a:xfrm>
            <a:off x="1043608" y="836216"/>
            <a:ext cx="7793038" cy="714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O</a:t>
            </a:r>
            <a:r>
              <a:rPr kumimoji="0" lang="el-GR" altLang="zh-TW" dirty="0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-</a:t>
            </a:r>
            <a:r>
              <a:rPr kumimoji="0" lang="en-US" altLang="zh-TW" dirty="0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notation</a:t>
            </a:r>
            <a:endParaRPr kumimoji="0" lang="zh-TW" altLang="en-US" dirty="0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5602" name="內容版面配置區 2"/>
          <p:cNvSpPr>
            <a:spLocks noGrp="1"/>
          </p:cNvSpPr>
          <p:nvPr>
            <p:ph idx="1"/>
          </p:nvPr>
        </p:nvSpPr>
        <p:spPr>
          <a:xfrm>
            <a:off x="891364" y="2276872"/>
            <a:ext cx="4857750" cy="4071937"/>
          </a:xfrm>
        </p:spPr>
        <p:txBody>
          <a:bodyPr/>
          <a:lstStyle/>
          <a:p>
            <a:pPr eaLnBrk="1" hangingPunct="1"/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Asymptotic </a:t>
            </a:r>
            <a:r>
              <a:rPr kumimoji="0" lang="en-US" altLang="zh-TW" sz="2600" u="sng" dirty="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upper bound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: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)) the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set of functions O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)) = {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: there exist positive constants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 dirty="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 such that 0 ≤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≤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cg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for all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 dirty="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/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What does “the running time of quick sort is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)” mean?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500063"/>
            <a:ext cx="3357563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604" name="Object 3"/>
          <p:cNvGraphicFramePr>
            <a:graphicFrameLocks noChangeAspect="1"/>
          </p:cNvGraphicFramePr>
          <p:nvPr/>
        </p:nvGraphicFramePr>
        <p:xfrm>
          <a:off x="5715000" y="3714750"/>
          <a:ext cx="3286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4" imgW="1218671" imgH="203112" progId="Equation.DSMT4">
                  <p:embed/>
                </p:oleObj>
              </mc:Choice>
              <mc:Fallback>
                <p:oleObj name="Equation" r:id="rId4" imgW="1218671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714750"/>
                        <a:ext cx="32861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標題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7793038" cy="714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O</a:t>
            </a:r>
            <a:r>
              <a:rPr kumimoji="0" lang="el-GR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-</a:t>
            </a: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notation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395536" y="1315282"/>
            <a:ext cx="5357813" cy="51435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“the running time of quick sort is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)”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There is a function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that is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such that for any value of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, no matter what particular input of size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is chosen, the running time on that input is bounded from above by the value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). Equivalently, we mean that the worst-case running time is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).</a:t>
            </a:r>
            <a:endParaRPr kumimoji="0" lang="en-US" altLang="zh-TW" sz="2600" dirty="0">
              <a:latin typeface="Book Antiqua" charset="0"/>
              <a:ea typeface="新細明體" charset="-120"/>
              <a:cs typeface="Times New Roman" charset="0"/>
            </a:endParaRP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9" y="357188"/>
            <a:ext cx="2845520" cy="27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383931"/>
              </p:ext>
            </p:extLst>
          </p:nvPr>
        </p:nvGraphicFramePr>
        <p:xfrm>
          <a:off x="5643564" y="5988882"/>
          <a:ext cx="3286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Equation" r:id="rId4" imgW="1218671" imgH="203112" progId="Equation.DSMT4">
                  <p:embed/>
                </p:oleObj>
              </mc:Choice>
              <mc:Fallback>
                <p:oleObj name="Equation" r:id="rId4" imgW="1218671" imgH="203112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4" y="5988882"/>
                        <a:ext cx="32861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7793038" cy="714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Symbol" charset="0"/>
                <a:cs typeface="+mj-cs"/>
              </a:rPr>
              <a:t>W</a:t>
            </a:r>
            <a:r>
              <a:rPr kumimoji="0" lang="el-GR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-</a:t>
            </a: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notation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7650" name="內容版面配置區 2"/>
          <p:cNvSpPr>
            <a:spLocks noGrp="1"/>
          </p:cNvSpPr>
          <p:nvPr>
            <p:ph idx="1"/>
          </p:nvPr>
        </p:nvSpPr>
        <p:spPr>
          <a:xfrm>
            <a:off x="395288" y="1196975"/>
            <a:ext cx="5367337" cy="2952750"/>
          </a:xfrm>
        </p:spPr>
        <p:txBody>
          <a:bodyPr/>
          <a:lstStyle/>
          <a:p>
            <a:pPr eaLnBrk="1" hangingPunct="1">
              <a:lnSpc>
                <a:spcPts val="3825"/>
              </a:lnSpc>
            </a:pP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Asymptotic </a:t>
            </a:r>
            <a:r>
              <a:rPr kumimoji="0" lang="en-US" altLang="zh-TW" sz="2600" u="sng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lower bound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: </a:t>
            </a:r>
            <a:r>
              <a:rPr kumimoji="0" lang="en-US" altLang="zh-TW" sz="2600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the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set of functions </a:t>
            </a:r>
            <a:r>
              <a:rPr kumimoji="0" lang="en-US" altLang="zh-TW" sz="2600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= {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: there exist positive constants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such that 0 ≤ c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≤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for all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}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28688"/>
            <a:ext cx="3429000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內容版面配置區 2"/>
          <p:cNvSpPr txBox="1">
            <a:spLocks/>
          </p:cNvSpPr>
          <p:nvPr/>
        </p:nvSpPr>
        <p:spPr bwMode="auto">
          <a:xfrm>
            <a:off x="395288" y="3868738"/>
            <a:ext cx="8208962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80963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lnSpc>
                <a:spcPts val="3825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None/>
            </a:pPr>
            <a:endParaRPr kumimoji="0" lang="en-US" altLang="zh-TW" sz="2600">
              <a:latin typeface="Book Antiqua" charset="0"/>
            </a:endParaRPr>
          </a:p>
          <a:p>
            <a:pPr eaLnBrk="1" hangingPunct="1">
              <a:lnSpc>
                <a:spcPts val="3825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</a:pPr>
            <a:r>
              <a:rPr kumimoji="0" lang="en-US" altLang="zh-TW" sz="2600">
                <a:latin typeface="Book Antiqua" charset="0"/>
              </a:rPr>
              <a:t>Theorem 3.1: For any two functions </a:t>
            </a:r>
            <a:r>
              <a:rPr kumimoji="0" lang="en-US" altLang="zh-TW" sz="2600" i="1">
                <a:latin typeface="Book Antiqua" charset="0"/>
              </a:rPr>
              <a:t>f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and 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), we have </a:t>
            </a:r>
            <a:r>
              <a:rPr kumimoji="0" lang="en-US" altLang="zh-TW" sz="2600" i="1">
                <a:latin typeface="Book Antiqua" charset="0"/>
              </a:rPr>
              <a:t>f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= Θ(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)) if and only if </a:t>
            </a:r>
            <a:r>
              <a:rPr kumimoji="0" lang="en-US" altLang="zh-TW" sz="2600" i="1">
                <a:latin typeface="Book Antiqua" charset="0"/>
              </a:rPr>
              <a:t>f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= </a:t>
            </a:r>
            <a:r>
              <a:rPr kumimoji="0" lang="en-US" altLang="zh-TW" sz="2600" i="1">
                <a:latin typeface="Book Antiqua" charset="0"/>
              </a:rPr>
              <a:t>O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)) and </a:t>
            </a:r>
            <a:r>
              <a:rPr kumimoji="0" lang="en-US" altLang="zh-TW" sz="2600" i="1">
                <a:latin typeface="Book Antiqua" charset="0"/>
              </a:rPr>
              <a:t>f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= Ω(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)).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7793038" cy="71437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el-GR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-</a:t>
            </a:r>
            <a:r>
              <a:rPr kumimoji="0" lang="en-US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notation</a:t>
            </a:r>
            <a:endParaRPr kumimoji="0" lang="zh-TW" altLang="en-US">
              <a:effectLst>
                <a:outerShdw blurRad="38100" dist="38100" dir="2700000" algn="tl">
                  <a:srgbClr val="C0C0C0"/>
                </a:outerShdw>
              </a:effectLst>
              <a:latin typeface="Book Antiqua" charset="0"/>
              <a:ea typeface="新細明體" charset="-120"/>
              <a:cs typeface="Times New Roman" charset="0"/>
            </a:endParaRPr>
          </a:p>
        </p:txBody>
      </p:sp>
      <p:sp>
        <p:nvSpPr>
          <p:cNvPr id="28674" name="內容版面配置區 2"/>
          <p:cNvSpPr>
            <a:spLocks noGrp="1"/>
          </p:cNvSpPr>
          <p:nvPr>
            <p:ph idx="1"/>
          </p:nvPr>
        </p:nvSpPr>
        <p:spPr>
          <a:xfrm>
            <a:off x="323850" y="1125537"/>
            <a:ext cx="5929313" cy="5616575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ts val="3725"/>
              </a:lnSpc>
              <a:spcBef>
                <a:spcPct val="0"/>
              </a:spcBef>
            </a:pP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“The running time of some algorithm is Ω(g(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n)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).”</a:t>
            </a:r>
          </a:p>
          <a:p>
            <a:pPr eaLnBrk="1" hangingPunct="1">
              <a:lnSpc>
                <a:spcPts val="3725"/>
              </a:lnSpc>
              <a:spcBef>
                <a:spcPct val="0"/>
              </a:spcBef>
            </a:pP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No matter what particular input of size n is chosen for each value of 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, the running time on that input is at least a constant times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), for sufficiently large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.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311150"/>
            <a:ext cx="281305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內容版面配置區 2"/>
          <p:cNvSpPr txBox="1">
            <a:spLocks/>
          </p:cNvSpPr>
          <p:nvPr/>
        </p:nvSpPr>
        <p:spPr bwMode="auto">
          <a:xfrm>
            <a:off x="323850" y="4508500"/>
            <a:ext cx="882015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  <a:cs typeface="Times New Roman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kumimoji="1"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zh-TW" sz="2600">
                <a:latin typeface="Book Antiqua" charset="0"/>
              </a:rPr>
              <a:t>“The running time of insertion sort falls between Ω(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and </a:t>
            </a:r>
            <a:r>
              <a:rPr kumimoji="0" lang="en-US" altLang="zh-TW" sz="2600" i="1">
                <a:latin typeface="Book Antiqua" charset="0"/>
              </a:rPr>
              <a:t>O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 baseline="30000">
                <a:latin typeface="Book Antiqua" charset="0"/>
              </a:rPr>
              <a:t>2</a:t>
            </a:r>
            <a:r>
              <a:rPr kumimoji="0" lang="en-US" altLang="zh-TW" sz="2600">
                <a:latin typeface="Book Antiqua" charset="0"/>
              </a:rPr>
              <a:t>), since it falls anywhere between a linear function of 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 and a quadratic function of 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endParaRPr kumimoji="0" lang="en-US" altLang="zh-TW" sz="2600">
              <a:latin typeface="Book Antiqua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標題 1"/>
          <p:cNvSpPr>
            <a:spLocks noGrp="1"/>
          </p:cNvSpPr>
          <p:nvPr>
            <p:ph type="title"/>
          </p:nvPr>
        </p:nvSpPr>
        <p:spPr>
          <a:xfrm>
            <a:off x="684213" y="404813"/>
            <a:ext cx="7793037" cy="714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o</a:t>
            </a:r>
            <a:r>
              <a:rPr kumimoji="0" lang="el-GR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-</a:t>
            </a: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notation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9698" name="內容版面配置區 2"/>
          <p:cNvSpPr>
            <a:spLocks noGrp="1"/>
          </p:cNvSpPr>
          <p:nvPr>
            <p:ph idx="1"/>
          </p:nvPr>
        </p:nvSpPr>
        <p:spPr>
          <a:xfrm>
            <a:off x="684213" y="1341438"/>
            <a:ext cx="8120062" cy="4071937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is </a:t>
            </a:r>
            <a:r>
              <a:rPr kumimoji="0" lang="en-US" altLang="zh-TW" sz="2600" b="1">
                <a:latin typeface="Book Antiqua" charset="0"/>
                <a:ea typeface="新細明體" charset="-120"/>
                <a:cs typeface="Times New Roman" charset="0"/>
              </a:rPr>
              <a:t>NOT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asymptotically tight: 2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= {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: </a:t>
            </a:r>
            <a:r>
              <a:rPr kumimoji="0" lang="en-US" altLang="zh-TW" sz="2600" b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for any constant </a:t>
            </a:r>
            <a:r>
              <a:rPr kumimoji="0" lang="en-US" altLang="zh-TW" sz="2600" b="1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, there exists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such that 0 ≤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 sz="2600" b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&lt;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cg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for all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E.g. 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), but 2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≠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intuitively means that</a:t>
            </a:r>
          </a:p>
        </p:txBody>
      </p:sp>
      <p:graphicFrame>
        <p:nvGraphicFramePr>
          <p:cNvPr id="29699" name="Object 4"/>
          <p:cNvGraphicFramePr>
            <a:graphicFrameLocks noChangeAspect="1"/>
          </p:cNvGraphicFramePr>
          <p:nvPr/>
        </p:nvGraphicFramePr>
        <p:xfrm>
          <a:off x="5940425" y="5013325"/>
          <a:ext cx="21510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Equation" r:id="rId3" imgW="901309" imgH="418918" progId="Equation.DSMT4">
                  <p:embed/>
                </p:oleObj>
              </mc:Choice>
              <mc:Fallback>
                <p:oleObj name="Equation" r:id="rId3" imgW="901309" imgH="41891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013325"/>
                        <a:ext cx="21510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標題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7793038" cy="714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Symbol" charset="0"/>
                <a:cs typeface="+mj-cs"/>
              </a:rPr>
              <a:t>w</a:t>
            </a:r>
            <a:r>
              <a:rPr kumimoji="0" lang="el-GR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-</a:t>
            </a: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notation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30722" name="內容版面配置區 2"/>
          <p:cNvSpPr>
            <a:spLocks noGrp="1"/>
          </p:cNvSpPr>
          <p:nvPr>
            <p:ph idx="1"/>
          </p:nvPr>
        </p:nvSpPr>
        <p:spPr>
          <a:xfrm>
            <a:off x="539750" y="1268413"/>
            <a:ext cx="7715250" cy="3929062"/>
          </a:xfrm>
        </p:spPr>
        <p:txBody>
          <a:bodyPr/>
          <a:lstStyle/>
          <a:p>
            <a:pPr eaLnBrk="1" hangingPunct="1"/>
            <a:r>
              <a:rPr kumimoji="0" lang="en-US" altLang="zh-TW" sz="2600" i="1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= {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: </a:t>
            </a:r>
            <a:r>
              <a:rPr kumimoji="0" lang="en-US" altLang="zh-TW" sz="2600" b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for any constant </a:t>
            </a:r>
            <a:r>
              <a:rPr kumimoji="0" lang="en-US" altLang="zh-TW" sz="2600" b="1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, there exists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such that 0 ≤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cg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 sz="2600" b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&lt;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for all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/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E.g.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/2 = </a:t>
            </a:r>
            <a:r>
              <a:rPr kumimoji="0" lang="en-US" altLang="zh-TW" i="1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), but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/2 ≠ </a:t>
            </a:r>
            <a:r>
              <a:rPr kumimoji="0" lang="en-US" altLang="zh-TW" i="1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pPr eaLnBrk="1" hangingPunct="1"/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sz="2400" i="1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intuitively means that</a:t>
            </a:r>
          </a:p>
          <a:p>
            <a:pPr eaLnBrk="1" hangingPunct="1">
              <a:buFont typeface="Wingdings 2" charset="2"/>
              <a:buNone/>
            </a:pPr>
            <a:endParaRPr kumimoji="0" lang="en-US" altLang="zh-TW" sz="2600">
              <a:latin typeface="Book Antiqua" charset="0"/>
              <a:ea typeface="新細明體" charset="-120"/>
              <a:cs typeface="Times New Roman" charset="0"/>
            </a:endParaRPr>
          </a:p>
          <a:p>
            <a:pPr eaLnBrk="1" hangingPunct="1"/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) is in </a:t>
            </a:r>
            <a:r>
              <a:rPr kumimoji="0" lang="en-US" altLang="zh-TW" sz="2400" i="1">
                <a:latin typeface="Symbol" charset="2"/>
                <a:ea typeface="新細明體" charset="-120"/>
                <a:cs typeface="Times New Roman" charset="0"/>
              </a:rPr>
              <a:t>w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)) if and only if 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) is in </a:t>
            </a:r>
            <a:r>
              <a:rPr kumimoji="0" lang="en-US" altLang="zh-TW" sz="2400" i="1">
                <a:latin typeface="Symbol" charset="2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)) </a:t>
            </a:r>
            <a:endParaRPr kumimoji="0" lang="pt-BR" altLang="zh-TW" sz="2400">
              <a:latin typeface="Book Antiqua" charset="0"/>
              <a:ea typeface="新細明體" charset="-120"/>
              <a:cs typeface="Times New Roman" charset="0"/>
            </a:endParaRPr>
          </a:p>
        </p:txBody>
      </p:sp>
      <p:graphicFrame>
        <p:nvGraphicFramePr>
          <p:cNvPr id="30723" name="Object 2"/>
          <p:cNvGraphicFramePr>
            <a:graphicFrameLocks noChangeAspect="1"/>
          </p:cNvGraphicFramePr>
          <p:nvPr/>
        </p:nvGraphicFramePr>
        <p:xfrm>
          <a:off x="6300788" y="2420938"/>
          <a:ext cx="22415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Equation" r:id="rId3" imgW="939800" imgH="419100" progId="Equation.DSMT4">
                  <p:embed/>
                </p:oleObj>
              </mc:Choice>
              <mc:Fallback>
                <p:oleObj name="Equation" r:id="rId3" imgW="939800" imgH="419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420938"/>
                        <a:ext cx="22415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708025" y="357188"/>
            <a:ext cx="7793038" cy="7858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Comparing Functions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31746" name="內容版面配置區 2"/>
          <p:cNvSpPr>
            <a:spLocks noGrp="1"/>
          </p:cNvSpPr>
          <p:nvPr>
            <p:ph idx="1"/>
          </p:nvPr>
        </p:nvSpPr>
        <p:spPr>
          <a:xfrm>
            <a:off x="214313" y="1428750"/>
            <a:ext cx="8643937" cy="51435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TW" b="1" dirty="0">
                <a:latin typeface="Book Antiqua" charset="0"/>
                <a:ea typeface="新細明體" charset="-120"/>
                <a:cs typeface="Times New Roman" charset="0"/>
              </a:rPr>
              <a:t>Transitivity: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and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imply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and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imply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and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imply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and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imply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and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 </a:t>
            </a:r>
            <a:r>
              <a:rPr kumimoji="0" lang="pt-BR" altLang="zh-TW" sz="2600" dirty="0" err="1">
                <a:latin typeface="Book Antiqua" charset="0"/>
                <a:ea typeface="新細明體" charset="-120"/>
                <a:cs typeface="Times New Roman" charset="0"/>
              </a:rPr>
              <a:t>imply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h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sz="2600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sz="2600" dirty="0">
                <a:latin typeface="Book Antiqua" charset="0"/>
                <a:ea typeface="新細明體" charset="-120"/>
                <a:cs typeface="Times New Roman" charset="0"/>
              </a:rPr>
              <a:t>)).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Reflexibility: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)).</a:t>
            </a:r>
          </a:p>
          <a:p>
            <a:pPr lvl="2" eaLnBrk="1" hangingPunct="1">
              <a:lnSpc>
                <a:spcPct val="90000"/>
              </a:lnSpc>
            </a:pPr>
            <a:endParaRPr kumimoji="0" lang="zh-TW" altLang="en-US" dirty="0">
              <a:latin typeface="Book Antiqua" charset="0"/>
              <a:ea typeface="新細明體" charset="-120"/>
              <a:cs typeface="Times New Roman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>
          <a:xfrm>
            <a:off x="708025" y="357188"/>
            <a:ext cx="7793038" cy="7858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Comparing Functions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32770" name="內容版面配置區 2"/>
          <p:cNvSpPr>
            <a:spLocks noGrp="1"/>
          </p:cNvSpPr>
          <p:nvPr>
            <p:ph idx="1"/>
          </p:nvPr>
        </p:nvSpPr>
        <p:spPr>
          <a:xfrm>
            <a:off x="500063" y="1428750"/>
            <a:ext cx="8286750" cy="4857750"/>
          </a:xfrm>
        </p:spPr>
        <p:txBody>
          <a:bodyPr/>
          <a:lstStyle/>
          <a:p>
            <a:pPr eaLnBrk="1" hangingPunct="1"/>
            <a:r>
              <a:rPr kumimoji="0" lang="en-US" altLang="zh-TW" b="1">
                <a:latin typeface="Book Antiqua" charset="0"/>
                <a:ea typeface="新細明體" charset="-120"/>
                <a:cs typeface="Times New Roman" charset="0"/>
              </a:rPr>
              <a:t>Symmetry:</a:t>
            </a:r>
          </a:p>
          <a:p>
            <a:pPr lvl="1" eaLnBrk="1" hangingPunct="1"/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)) if and only if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)),</a:t>
            </a:r>
          </a:p>
          <a:p>
            <a:pPr lvl="1" eaLnBrk="1" hangingPunct="1"/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)) if and only if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)).</a:t>
            </a:r>
            <a:endParaRPr kumimoji="0" lang="en-US" altLang="zh-TW" b="1">
              <a:latin typeface="Book Antiqua" charset="0"/>
              <a:ea typeface="新細明體" charset="-120"/>
              <a:cs typeface="Times New Roman" charset="0"/>
            </a:endParaRPr>
          </a:p>
          <a:p>
            <a:pPr eaLnBrk="1" hangingPunct="1">
              <a:spcBef>
                <a:spcPts val="1800"/>
              </a:spcBef>
            </a:pPr>
            <a:r>
              <a:rPr kumimoji="0" lang="en-US" altLang="zh-TW" b="1">
                <a:latin typeface="Book Antiqua" charset="0"/>
                <a:ea typeface="新細明體" charset="-120"/>
                <a:cs typeface="Times New Roman" charset="0"/>
              </a:rPr>
              <a:t>Transpose Symmetry:</a:t>
            </a:r>
          </a:p>
          <a:p>
            <a:pPr lvl="1" eaLnBrk="1" hangingPunct="1"/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)) ≈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,</a:t>
            </a:r>
          </a:p>
          <a:p>
            <a:pPr lvl="1" eaLnBrk="1" hangingPunct="1"/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 = Ω(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)) ≈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,</a:t>
            </a:r>
          </a:p>
          <a:p>
            <a:pPr lvl="1" eaLnBrk="1" hangingPunct="1"/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 = Θ(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)) ≈ 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,</a:t>
            </a:r>
          </a:p>
          <a:p>
            <a:pPr lvl="1" eaLnBrk="1" hangingPunct="1"/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)) ≈ 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&lt;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,</a:t>
            </a:r>
          </a:p>
          <a:p>
            <a:pPr lvl="1" eaLnBrk="1" hangingPunct="1"/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ω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)) ≈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 &gt; </a:t>
            </a:r>
            <a:r>
              <a:rPr kumimoji="0" lang="pt-BR" altLang="zh-TW" i="1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pt-BR" altLang="zh-TW">
                <a:latin typeface="Book Antiqua" charset="0"/>
                <a:ea typeface="新細明體" charset="-120"/>
                <a:cs typeface="Times New Roman" charset="0"/>
              </a:rPr>
              <a:t>.</a:t>
            </a:r>
          </a:p>
          <a:p>
            <a:pPr lvl="2" eaLnBrk="1" hangingPunct="1"/>
            <a:endParaRPr kumimoji="0" lang="pt-BR" altLang="zh-TW">
              <a:latin typeface="Book Antiqua" charset="0"/>
              <a:ea typeface="新細明體" charset="-120"/>
              <a:cs typeface="Times New Roman" charset="0"/>
            </a:endParaRPr>
          </a:p>
          <a:p>
            <a:pPr lvl="3" eaLnBrk="1" hangingPunct="1"/>
            <a:endParaRPr kumimoji="0" lang="zh-TW" altLang="en-US" sz="2400">
              <a:latin typeface="Book Antiqua" charset="0"/>
              <a:ea typeface="新細明體" charset="-120"/>
              <a:cs typeface="Times New Roman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33375"/>
            <a:ext cx="6230937" cy="809625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Computing time functions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24000"/>
            <a:ext cx="7997825" cy="4425950"/>
          </a:xfrm>
        </p:spPr>
        <p:txBody>
          <a:bodyPr/>
          <a:lstStyle/>
          <a:p>
            <a:pPr eaLnBrk="1" hangingPunct="1"/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(1) 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(log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log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2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 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3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 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(2</a:t>
            </a:r>
            <a:r>
              <a:rPr kumimoji="0" lang="en-US" altLang="zh-TW" i="1" baseline="30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 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!) 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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i="1" baseline="30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</a:t>
            </a:r>
            <a:endParaRPr kumimoji="0" lang="en-US" altLang="zh-TW" u="sng">
              <a:solidFill>
                <a:srgbClr val="FF0000"/>
              </a:solidFill>
              <a:latin typeface="Book Antiqua" charset="0"/>
              <a:ea typeface="新細明體" charset="-120"/>
              <a:cs typeface="Times New Roman" charset="0"/>
              <a:sym typeface="Symbol" charset="2"/>
            </a:endParaRPr>
          </a:p>
          <a:p>
            <a:pPr lvl="1"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polynomial algorithm</a:t>
            </a:r>
          </a:p>
          <a:p>
            <a:pPr lvl="1" eaLnBrk="1" hangingPunct="1"/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exponential algorithm: </a:t>
            </a:r>
            <a:r>
              <a:rPr kumimoji="0" lang="en-US" altLang="zh-TW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O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(2</a:t>
            </a:r>
            <a:r>
              <a:rPr kumimoji="0" lang="en-US" altLang="zh-TW" sz="3200" i="1" baseline="30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</a:t>
            </a:r>
          </a:p>
          <a:p>
            <a:pPr eaLnBrk="1" hangingPunct="1"/>
            <a:endParaRPr kumimoji="0" lang="en-US" altLang="zh-TW">
              <a:latin typeface="Book Antiqua" charset="0"/>
              <a:ea typeface="新細明體" charset="-120"/>
              <a:cs typeface="Times New Roman" charset="0"/>
              <a:sym typeface="Symbol" charset="2"/>
            </a:endParaRPr>
          </a:p>
          <a:p>
            <a:pPr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Algorithm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A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 :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 baseline="30000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3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), algorithm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B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 :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)</a:t>
            </a:r>
          </a:p>
          <a:p>
            <a:pPr lvl="1"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Should Algorithm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B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 run faster than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A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?</a:t>
            </a:r>
          </a:p>
          <a:p>
            <a:pPr lvl="1" eaLnBrk="1" hangingPunct="1">
              <a:buFont typeface="Wingdings" charset="2"/>
              <a:buNone/>
            </a:pP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               </a:t>
            </a:r>
            <a:r>
              <a:rPr kumimoji="0" lang="en-US" altLang="zh-TW">
                <a:solidFill>
                  <a:schemeClr val="hlink"/>
                </a:solidFill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Not necessarily !</a:t>
            </a:r>
          </a:p>
          <a:p>
            <a:pPr lvl="1"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It is true only when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  <a:sym typeface="Symbol" charset="2"/>
              </a:rPr>
              <a:t> is large enough!</a:t>
            </a:r>
          </a:p>
          <a:p>
            <a:pPr lvl="1" eaLnBrk="1" hangingPunct="1"/>
            <a:endParaRPr kumimoji="0" lang="en-US" altLang="zh-TW">
              <a:latin typeface="Book Antiqua" charset="0"/>
              <a:ea typeface="新細明體" charset="-120"/>
              <a:cs typeface="Times New Roman" charset="0"/>
              <a:sym typeface="Symbol" charset="2"/>
            </a:endParaRPr>
          </a:p>
          <a:p>
            <a:pPr eaLnBrk="1" hangingPunct="1"/>
            <a:endParaRPr kumimoji="0" lang="en-US" altLang="zh-TW">
              <a:latin typeface="Book Antiqua" charset="0"/>
              <a:ea typeface="新細明體" charset="-120"/>
              <a:cs typeface="Times New Roman" charset="0"/>
              <a:sym typeface="Symbol" charset="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+mj-ea"/>
              </a:rPr>
              <a:t>Complexity of Problems or Algorithms</a:t>
            </a:r>
            <a:endParaRPr lang="zh-TW" altLang="en-US" dirty="0">
              <a:ea typeface="+mj-ea"/>
            </a:endParaRPr>
          </a:p>
        </p:txBody>
      </p:sp>
      <p:sp>
        <p:nvSpPr>
          <p:cNvPr id="18434" name="內容版面配置區 2"/>
          <p:cNvSpPr>
            <a:spLocks noGrp="1"/>
          </p:cNvSpPr>
          <p:nvPr>
            <p:ph idx="1"/>
          </p:nvPr>
        </p:nvSpPr>
        <p:spPr>
          <a:xfrm>
            <a:off x="1360389" y="995703"/>
            <a:ext cx="7201098" cy="2775397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Times New Roman" charset="0"/>
                <a:ea typeface="新細明體" charset="-120"/>
                <a:cs typeface="Times New Roman" charset="0"/>
              </a:rPr>
              <a:t>For every single problem, there could be numerous algorithms</a:t>
            </a:r>
          </a:p>
          <a:p>
            <a:pPr eaLnBrk="1" hangingPunct="1"/>
            <a:r>
              <a:rPr lang="en-US" altLang="zh-TW" dirty="0">
                <a:latin typeface="Times New Roman" charset="0"/>
                <a:ea typeface="新細明體" charset="-120"/>
                <a:cs typeface="Times New Roman" charset="0"/>
              </a:rPr>
              <a:t>We are interested in the complexities of algorithms (quality of the algorithms) as well as the complexity of problems (hardness of the problems)</a:t>
            </a:r>
            <a:endParaRPr lang="zh-TW" altLang="en-US" dirty="0">
              <a:latin typeface="Times New Roman" charset="0"/>
              <a:ea typeface="新細明體" charset="-120"/>
              <a:cs typeface="Times New Roman" charset="0"/>
            </a:endParaRPr>
          </a:p>
        </p:txBody>
      </p:sp>
      <p:sp>
        <p:nvSpPr>
          <p:cNvPr id="4" name="雲形 3"/>
          <p:cNvSpPr/>
          <p:nvPr/>
        </p:nvSpPr>
        <p:spPr>
          <a:xfrm>
            <a:off x="4211960" y="4653136"/>
            <a:ext cx="1512168" cy="1224136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sp>
        <p:nvSpPr>
          <p:cNvPr id="18436" name="文字方塊 6"/>
          <p:cNvSpPr txBox="1">
            <a:spLocks noChangeArrowheads="1"/>
          </p:cNvSpPr>
          <p:nvPr/>
        </p:nvSpPr>
        <p:spPr bwMode="auto">
          <a:xfrm>
            <a:off x="4427538" y="5013325"/>
            <a:ext cx="1160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FF3300"/>
                </a:solidFill>
                <a:latin typeface="Times New Roman" charset="0"/>
              </a:rPr>
              <a:t>Sorting</a:t>
            </a:r>
            <a:endParaRPr lang="zh-TW" altLang="en-US" b="1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18437" name="文字方塊 7"/>
          <p:cNvSpPr txBox="1">
            <a:spLocks noChangeArrowheads="1"/>
          </p:cNvSpPr>
          <p:nvPr/>
        </p:nvSpPr>
        <p:spPr bwMode="auto">
          <a:xfrm>
            <a:off x="6300788" y="4221163"/>
            <a:ext cx="140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heap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38" name="文字方塊 8"/>
          <p:cNvSpPr txBox="1">
            <a:spLocks noChangeArrowheads="1"/>
          </p:cNvSpPr>
          <p:nvPr/>
        </p:nvSpPr>
        <p:spPr bwMode="auto">
          <a:xfrm>
            <a:off x="6443663" y="4868863"/>
            <a:ext cx="151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quick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39" name="文字方塊 9"/>
          <p:cNvSpPr txBox="1">
            <a:spLocks noChangeArrowheads="1"/>
          </p:cNvSpPr>
          <p:nvPr/>
        </p:nvSpPr>
        <p:spPr bwMode="auto">
          <a:xfrm>
            <a:off x="2051050" y="5300663"/>
            <a:ext cx="1377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shell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40" name="文字方塊 10"/>
          <p:cNvSpPr txBox="1">
            <a:spLocks noChangeArrowheads="1"/>
          </p:cNvSpPr>
          <p:nvPr/>
        </p:nvSpPr>
        <p:spPr bwMode="auto">
          <a:xfrm>
            <a:off x="3276600" y="6092825"/>
            <a:ext cx="168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bubble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41" name="文字方塊 11"/>
          <p:cNvSpPr txBox="1">
            <a:spLocks noChangeArrowheads="1"/>
          </p:cNvSpPr>
          <p:nvPr/>
        </p:nvSpPr>
        <p:spPr bwMode="auto">
          <a:xfrm>
            <a:off x="2339975" y="4437063"/>
            <a:ext cx="1663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bucket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42" name="文字方塊 12"/>
          <p:cNvSpPr txBox="1">
            <a:spLocks noChangeArrowheads="1"/>
          </p:cNvSpPr>
          <p:nvPr/>
        </p:nvSpPr>
        <p:spPr bwMode="auto">
          <a:xfrm>
            <a:off x="6443663" y="5805488"/>
            <a:ext cx="1941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insertion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  <p:sp>
        <p:nvSpPr>
          <p:cNvPr id="18443" name="文字方塊 13"/>
          <p:cNvSpPr txBox="1">
            <a:spLocks noChangeArrowheads="1"/>
          </p:cNvSpPr>
          <p:nvPr/>
        </p:nvSpPr>
        <p:spPr bwMode="auto">
          <a:xfrm>
            <a:off x="4356100" y="3933825"/>
            <a:ext cx="1595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>
                <a:solidFill>
                  <a:srgbClr val="0000FF"/>
                </a:solidFill>
                <a:latin typeface="Times New Roman" charset="0"/>
              </a:rPr>
              <a:t>merge sort</a:t>
            </a:r>
            <a:endParaRPr lang="zh-TW" altLang="en-US" b="1">
              <a:solidFill>
                <a:srgbClr val="0000FF"/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/>
      <p:bldP spid="18439" grpId="0"/>
      <p:bldP spid="18440" grpId="0"/>
      <p:bldP spid="18441" grpId="0"/>
      <p:bldP spid="18442" grpId="0"/>
      <p:bldP spid="184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468313" y="333375"/>
            <a:ext cx="8207375" cy="1150938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What does “polynomial” in “The running time of algorithm </a:t>
            </a:r>
            <a:r>
              <a:rPr kumimoji="0" lang="en-US" altLang="zh-TW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 is polynomial.” mean?</a:t>
            </a:r>
            <a:endParaRPr kumimoji="0"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ook Antiqua" charset="0"/>
              <a:ea typeface="新細明體" charset="-120"/>
              <a:cs typeface="Times New Roman" charset="0"/>
            </a:endParaRPr>
          </a:p>
        </p:txBody>
      </p:sp>
      <p:sp>
        <p:nvSpPr>
          <p:cNvPr id="34818" name="內容版面配置區 2"/>
          <p:cNvSpPr>
            <a:spLocks noGrp="1"/>
          </p:cNvSpPr>
          <p:nvPr>
            <p:ph idx="1"/>
          </p:nvPr>
        </p:nvSpPr>
        <p:spPr>
          <a:xfrm>
            <a:off x="684213" y="1700213"/>
            <a:ext cx="7772400" cy="4668837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We say without doubt that the running time 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)) of quick sort is polynomial.</a:t>
            </a:r>
          </a:p>
          <a:p>
            <a:pPr eaLnBrk="1" hangingPunct="1"/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is a polynomial function of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, which is the number of elements to sort.</a:t>
            </a:r>
          </a:p>
          <a:p>
            <a:pPr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Similarly,  Kruskal’s algorithm, Prim’s algorithm,  Dijakstra’s algorithm, … are all polynomial because their running time functions are polynomials of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, the number of nodes in given graphs.</a:t>
            </a:r>
            <a:endParaRPr kumimoji="0" lang="zh-TW" altLang="en-US">
              <a:latin typeface="Book Antiqua" charset="0"/>
              <a:ea typeface="新細明體" charset="-120"/>
              <a:cs typeface="Times New Roman" charset="0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426325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7091362" cy="4392612"/>
          </a:xfrm>
        </p:spPr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The running time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log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)  of heap sort is polynomial</a:t>
            </a:r>
          </a:p>
          <a:p>
            <a:pPr lvl="1"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“Polynomial” in terms of what?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Input: integer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</a:p>
          <a:p>
            <a:pPr lvl="1"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What is the running time of the algorithm? </a:t>
            </a:r>
          </a:p>
          <a:p>
            <a:pPr lvl="2" eaLnBrk="1" hangingPunct="1"/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input </a:t>
            </a:r>
            <a:r>
              <a:rPr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; </a:t>
            </a:r>
          </a:p>
          <a:p>
            <a:pPr lvl="2" eaLnBrk="1" hangingPunct="1"/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for </a:t>
            </a:r>
            <a:r>
              <a:rPr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=1 to </a:t>
            </a:r>
            <a:r>
              <a:rPr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 print “hello”;</a:t>
            </a:r>
          </a:p>
          <a:p>
            <a:pPr lvl="2" eaLnBrk="1" hangingPunct="1"/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Stop.</a:t>
            </a:r>
          </a:p>
          <a:p>
            <a:pPr lvl="1"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Is it polynomial?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426325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700213"/>
            <a:ext cx="7632700" cy="4392612"/>
          </a:xfrm>
        </p:spPr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For some problem, the input consists of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integers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The complexity of a specific algorithm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for this problem is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B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), where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B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the sum of the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integers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Is the complexity polynomial?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Note that the running time depends on the number of elements as well as their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values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426325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00113" y="1628775"/>
            <a:ext cx="7632700" cy="4392613"/>
          </a:xfrm>
        </p:spPr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A program of quick sort is launched to deal with the following instances of integers:</a:t>
            </a:r>
          </a:p>
          <a:p>
            <a:pPr eaLnBrk="1" hangingPunct="1"/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= {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3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…,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/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= {10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3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3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…, 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3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i="1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/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3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= {10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6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6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…, 10</a:t>
            </a:r>
            <a:r>
              <a:rPr lang="en-US" altLang="zh-TW" baseline="30000">
                <a:latin typeface="Times New Roman" charset="0"/>
                <a:ea typeface="新細明體" charset="-120"/>
                <a:cs typeface="Times New Roman" charset="0"/>
              </a:rPr>
              <a:t>6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×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lang="en-US" altLang="zh-TW" i="1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}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Are the three elapsed running times the same?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  <p:bldP spid="26627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5040313" cy="90805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36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Primality Testing 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1188" y="1341438"/>
            <a:ext cx="8062912" cy="4678362"/>
          </a:xfrm>
        </p:spPr>
        <p:txBody>
          <a:bodyPr/>
          <a:lstStyle/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Determine if a positive integer 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 is prime or not. </a:t>
            </a: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A naive approach takes 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baseline="30000" dirty="0">
                <a:latin typeface="Times New Roman" charset="0"/>
                <a:ea typeface="新細明體" charset="-120"/>
                <a:cs typeface="Times New Roman" charset="0"/>
              </a:rPr>
              <a:t>0.5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) time</a:t>
            </a: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Is the algorithm polynomial?</a:t>
            </a: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How many elements are involved in the input?</a:t>
            </a:r>
          </a:p>
          <a:p>
            <a:pPr eaLnBrk="1" hangingPunct="1"/>
            <a:r>
              <a:rPr kumimoji="0" lang="en-US" altLang="zh-TW" sz="2400" dirty="0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Only </a:t>
            </a:r>
            <a:r>
              <a:rPr kumimoji="0" lang="en-US" altLang="zh-TW" sz="2400" b="1" dirty="0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ONE</a:t>
            </a:r>
            <a:r>
              <a:rPr kumimoji="0" lang="en-US" altLang="zh-TW" sz="2400" dirty="0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 element, i.e., </a:t>
            </a:r>
            <a:r>
              <a:rPr kumimoji="0" lang="en-US" altLang="zh-TW" sz="2400" i="1" dirty="0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n</a:t>
            </a:r>
            <a:endParaRPr kumimoji="0" lang="en-US" altLang="zh-TW" sz="2400" dirty="0">
              <a:solidFill>
                <a:srgbClr val="FF3300"/>
              </a:solidFill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Is 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baseline="30000" dirty="0">
                <a:latin typeface="Times New Roman" charset="0"/>
                <a:ea typeface="新細明體" charset="-120"/>
                <a:cs typeface="Times New Roman" charset="0"/>
              </a:rPr>
              <a:t>0.5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) polynomial in ONE?</a:t>
            </a:r>
            <a:endParaRPr kumimoji="0" lang="en-US" altLang="zh-TW" sz="2400" dirty="0">
              <a:solidFill>
                <a:srgbClr val="FF0000"/>
              </a:solidFill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/>
            <a:r>
              <a:rPr kumimoji="0" lang="en-US" altLang="zh-TW" sz="2400" i="1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baseline="30000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0.5</a:t>
            </a:r>
            <a:r>
              <a:rPr kumimoji="0" lang="en-US" altLang="zh-TW" sz="2400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) time is exponential rather than polynomial!</a:t>
            </a: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Polynomial algorithm:</a:t>
            </a:r>
          </a:p>
          <a:p>
            <a:pPr eaLnBrk="1" hangingPunct="1"/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M. Agrawal, N. </a:t>
            </a:r>
            <a:r>
              <a:rPr kumimoji="0" lang="en-US" altLang="zh-TW" sz="2400" dirty="0" err="1">
                <a:latin typeface="Times New Roman" charset="0"/>
                <a:ea typeface="新細明體" charset="-120"/>
                <a:cs typeface="Times New Roman" charset="0"/>
              </a:rPr>
              <a:t>Kayal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, and N. Saxena, PRIMES is in 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400" i="1" dirty="0">
                <a:latin typeface="Times New Roman" charset="0"/>
                <a:ea typeface="新細明體" charset="-120"/>
                <a:cs typeface="Times New Roman" charset="0"/>
              </a:rPr>
              <a:t>Annals of Mathematics</a:t>
            </a:r>
            <a:r>
              <a:rPr kumimoji="0" lang="en-US" altLang="zh-TW" sz="2400" dirty="0">
                <a:latin typeface="Times New Roman" charset="0"/>
                <a:ea typeface="新細明體" charset="-120"/>
                <a:cs typeface="Times New Roman" charset="0"/>
              </a:rPr>
              <a:t>, 160 (2004), pp. 781–793.</a:t>
            </a:r>
          </a:p>
          <a:p>
            <a:pPr eaLnBrk="1" hangingPunct="1">
              <a:buFont typeface="Wingdings" charset="2"/>
              <a:buNone/>
            </a:pPr>
            <a:endParaRPr kumimoji="0" lang="en-US" altLang="zh-TW" sz="2400" dirty="0">
              <a:latin typeface="Times New Roman" charset="0"/>
              <a:ea typeface="新細明體" charset="-120"/>
              <a:cs typeface="Times New Roman" charset="0"/>
            </a:endParaRPr>
          </a:p>
        </p:txBody>
      </p:sp>
      <p:graphicFrame>
        <p:nvGraphicFramePr>
          <p:cNvPr id="11674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73731448"/>
              </p:ext>
            </p:extLst>
          </p:nvPr>
        </p:nvGraphicFramePr>
        <p:xfrm>
          <a:off x="3891742" y="4437112"/>
          <a:ext cx="1656135" cy="50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8" name="方程式" r:id="rId3" imgW="749300" imgH="228600" progId="Equation.3">
                  <p:embed/>
                </p:oleObj>
              </mc:Choice>
              <mc:Fallback>
                <p:oleObj name="方程式" r:id="rId3" imgW="749300" imgH="2286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1742" y="4437112"/>
                        <a:ext cx="1656135" cy="505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4450"/>
            <a:ext cx="7426325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4000" dirty="0" err="1">
                <a:latin typeface="Times New Roman" charset="0"/>
                <a:cs typeface="新細明體" charset="0"/>
              </a:rPr>
              <a:t>Primality</a:t>
            </a:r>
            <a:r>
              <a:rPr lang="en-US" altLang="zh-TW" sz="4000" dirty="0">
                <a:latin typeface="Times New Roman" charset="0"/>
                <a:cs typeface="新細明體" charset="0"/>
              </a:rPr>
              <a:t> Testing: </a:t>
            </a:r>
            <a:r>
              <a:rPr lang="en-US" altLang="zh-TW" sz="4000" i="1" dirty="0">
                <a:latin typeface="Times New Roman" charset="0"/>
                <a:cs typeface="新細明體" charset="0"/>
              </a:rPr>
              <a:t>n</a:t>
            </a:r>
            <a:endParaRPr kumimoji="0" lang="en-US" altLang="zh-TW" sz="4000" i="1" dirty="0">
              <a:solidFill>
                <a:schemeClr val="tx2">
                  <a:satMod val="130000"/>
                </a:schemeClr>
              </a:solidFill>
              <a:latin typeface="Times New Roman" charset="0"/>
              <a:cs typeface="+mj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125538"/>
            <a:ext cx="9144000" cy="61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59113" y="2060575"/>
            <a:ext cx="3097212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>
              <a:defRPr/>
            </a:pPr>
            <a:r>
              <a:rPr kumimoji="0" lang="en-US" altLang="zh-TW" sz="40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O</a:t>
            </a:r>
            <a:r>
              <a:rPr kumimoji="0" lang="en-US" altLang="zh-TW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(log </a:t>
            </a:r>
            <a:r>
              <a:rPr kumimoji="0" lang="en-US" altLang="zh-TW" sz="4000" b="1" baseline="30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7.5</a:t>
            </a:r>
            <a:r>
              <a:rPr kumimoji="0" lang="en-US" altLang="zh-TW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 </a:t>
            </a:r>
            <a:r>
              <a:rPr kumimoji="0" lang="en-US" altLang="zh-TW" sz="4000" b="1" i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n</a:t>
            </a:r>
            <a:r>
              <a:rPr kumimoji="0" lang="en-US" altLang="zh-TW"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文字版面配置區 2"/>
          <p:cNvSpPr>
            <a:spLocks noGrp="1"/>
          </p:cNvSpPr>
          <p:nvPr>
            <p:ph type="body" idx="1"/>
          </p:nvPr>
        </p:nvSpPr>
        <p:spPr>
          <a:xfrm>
            <a:off x="1042988" y="2276475"/>
            <a:ext cx="7632700" cy="1512888"/>
          </a:xfrm>
        </p:spPr>
        <p:txBody>
          <a:bodyPr/>
          <a:lstStyle/>
          <a:p>
            <a:pPr marL="53975" eaLnBrk="1" hangingPunct="1">
              <a:lnSpc>
                <a:spcPts val="5200"/>
              </a:lnSpc>
              <a:spcBef>
                <a:spcPct val="0"/>
              </a:spcBef>
            </a:pPr>
            <a:r>
              <a:rPr kumimoji="0" lang="en-US" altLang="zh-TW" sz="3600" b="1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We have to be very careful when addressing the “size” of an instance.</a:t>
            </a:r>
            <a:endParaRPr kumimoji="0" lang="zh-TW" altLang="en-US" sz="3600" b="1" dirty="0">
              <a:solidFill>
                <a:srgbClr val="FF0000"/>
              </a:solidFill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29210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7426325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700213"/>
            <a:ext cx="7848600" cy="4392612"/>
          </a:xfrm>
        </p:spPr>
        <p:txBody>
          <a:bodyPr/>
          <a:lstStyle/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Time complexity of an algorithm is defined in terms of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input length</a:t>
            </a:r>
            <a:endParaRPr kumimoji="0" lang="en-US" altLang="zh-TW"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Sorting problem: 5 integers</a:t>
            </a:r>
          </a:p>
          <a:p>
            <a:pPr lvl="1"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3, 5, 8, 12, 6 (decimal) </a:t>
            </a:r>
            <a:r>
              <a:rPr kumimoji="0" lang="en-US" altLang="zh-TW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length = 6</a:t>
            </a:r>
          </a:p>
          <a:p>
            <a:pPr lvl="1"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11, 101, 1000, 1100, 110 (binary) </a:t>
            </a:r>
            <a:r>
              <a:rPr kumimoji="0" lang="en-US" altLang="zh-TW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length = 16</a:t>
            </a:r>
            <a:endParaRPr kumimoji="0" lang="en-US" altLang="zh-TW">
              <a:latin typeface="Times New Roman" charset="0"/>
              <a:ea typeface="新細明體" charset="-120"/>
              <a:cs typeface="Times New Roman" charset="0"/>
            </a:endParaRPr>
          </a:p>
          <a:p>
            <a:pPr lvl="1"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111, 11111, 11111111, 111111111111, 111111 (unary) </a:t>
            </a:r>
            <a:r>
              <a:rPr kumimoji="0" lang="en-US" altLang="zh-TW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length = 24</a:t>
            </a:r>
            <a:endParaRPr kumimoji="0" lang="en-US" altLang="zh-TW"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916113"/>
            <a:ext cx="8280400" cy="4392612"/>
          </a:xfrm>
        </p:spPr>
        <p:txBody>
          <a:bodyPr/>
          <a:lstStyle/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Time complexity of an algorithm is defined in terms of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input length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instead of the number of items.</a:t>
            </a: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Consider the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binary encoding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of some input instance for sorting problem: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sz="2400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sz="2400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, …,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sz="2400" i="1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The input length is</a:t>
            </a: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Clearly, the length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l</a:t>
            </a:r>
            <a:r>
              <a:rPr kumimoji="0" lang="en-US" altLang="zh-TW" sz="2400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is not less than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</p:txBody>
      </p:sp>
      <p:graphicFrame>
        <p:nvGraphicFramePr>
          <p:cNvPr id="51203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635375" y="3789363"/>
          <a:ext cx="4160838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8" name="方程式" r:id="rId3" imgW="1816100" imgH="215900" progId="Equation.3">
                  <p:embed/>
                </p:oleObj>
              </mc:Choice>
              <mc:Fallback>
                <p:oleObj name="方程式" r:id="rId3" imgW="1816100" imgH="2159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789363"/>
                        <a:ext cx="4160838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70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36613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27088" y="2133600"/>
            <a:ext cx="7704137" cy="3051175"/>
          </a:xfrm>
        </p:spPr>
        <p:txBody>
          <a:bodyPr/>
          <a:lstStyle/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Consider the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unary encoding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 of some input instance for sorting problem: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, …,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x</a:t>
            </a:r>
            <a:r>
              <a:rPr kumimoji="0" lang="en-US" altLang="zh-TW" i="1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The input length is</a:t>
            </a:r>
          </a:p>
          <a:p>
            <a:pPr eaLnBrk="1" hangingPunct="1"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Similarly, the length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l</a:t>
            </a:r>
            <a:r>
              <a:rPr kumimoji="0" lang="en-US" altLang="zh-TW" baseline="-25000">
                <a:latin typeface="Times New Roman" charset="0"/>
                <a:ea typeface="新細明體" charset="-120"/>
                <a:cs typeface="Times New Roman" charset="0"/>
              </a:rPr>
              <a:t>1  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is not less than </a:t>
            </a:r>
            <a:r>
              <a:rPr kumimoji="0" lang="en-US" altLang="zh-TW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</p:txBody>
      </p:sp>
      <p:graphicFrame>
        <p:nvGraphicFramePr>
          <p:cNvPr id="52227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138613" y="3068638"/>
          <a:ext cx="35290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方程式" r:id="rId3" imgW="1600200" imgH="457200" progId="Equation.3">
                  <p:embed/>
                </p:oleObj>
              </mc:Choice>
              <mc:Fallback>
                <p:oleObj name="方程式" r:id="rId3" imgW="16002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3068638"/>
                        <a:ext cx="35290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1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-171450"/>
            <a:ext cx="7793038" cy="1143000"/>
          </a:xfrm>
        </p:spPr>
        <p:txBody>
          <a:bodyPr/>
          <a:lstStyle/>
          <a:p>
            <a:pPr algn="ctr" eaLnBrk="1" hangingPunct="1">
              <a:defRPr/>
            </a:pPr>
            <a:r>
              <a:rPr kumimoji="0" lang="en-US" altLang="zh-TW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Analysis of Algorithms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1043608" y="836712"/>
            <a:ext cx="7700714" cy="54721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Correctness of </a:t>
            </a:r>
            <a:r>
              <a:rPr kumimoji="0" lang="en-US" altLang="zh-TW" i="1" dirty="0">
                <a:latin typeface="Times New Roman" charset="0"/>
                <a:ea typeface="新細明體" charset="-120"/>
                <a:cs typeface="Times New Roman" charset="0"/>
              </a:rPr>
              <a:t>algorithm</a:t>
            </a: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: For any valid input instance, </a:t>
            </a:r>
            <a:r>
              <a:rPr kumimoji="0" lang="en-US" altLang="zh-TW" dirty="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the algorithm should correctly report the answer</a:t>
            </a: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Quality of </a:t>
            </a:r>
            <a:r>
              <a:rPr kumimoji="0" lang="en-US" altLang="zh-TW" i="1" dirty="0">
                <a:latin typeface="Times New Roman" charset="0"/>
                <a:ea typeface="新細明體" charset="-120"/>
                <a:cs typeface="Times New Roman" charset="0"/>
              </a:rPr>
              <a:t>algorithms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Time-efficiency (more critical) and space-efficiency</a:t>
            </a:r>
          </a:p>
          <a:p>
            <a:pPr lvl="2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Asymptotic notations</a:t>
            </a:r>
          </a:p>
          <a:p>
            <a:pPr lvl="2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Worst-case analysis</a:t>
            </a:r>
          </a:p>
          <a:p>
            <a:pPr lvl="2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Average-case analysis</a:t>
            </a:r>
          </a:p>
          <a:p>
            <a:pPr lvl="2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Amortized analysis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Level of hardness of </a:t>
            </a:r>
            <a:r>
              <a:rPr kumimoji="0" lang="en-US" altLang="zh-TW" i="1" dirty="0">
                <a:latin typeface="Times New Roman" charset="0"/>
                <a:ea typeface="新細明體" charset="-120"/>
                <a:cs typeface="Times New Roman" charset="0"/>
              </a:rPr>
              <a:t>problems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 err="1">
                <a:latin typeface="Times New Roman" charset="0"/>
                <a:ea typeface="新細明體" charset="-120"/>
                <a:cs typeface="Times New Roman" charset="0"/>
              </a:rPr>
              <a:t>Undecidability</a:t>
            </a:r>
            <a:endParaRPr kumimoji="0" lang="en-US" altLang="zh-TW" dirty="0">
              <a:latin typeface="Times New Roman" charset="0"/>
              <a:ea typeface="新細明體" charset="-120"/>
              <a:cs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NP-completeness/NP-hardness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lower bound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Is your algorithm </a:t>
            </a:r>
            <a:r>
              <a:rPr kumimoji="0" lang="en-US" altLang="zh-TW" i="1" dirty="0">
                <a:latin typeface="Times New Roman" charset="0"/>
                <a:ea typeface="新細明體" charset="-120"/>
                <a:cs typeface="Times New Roman" charset="0"/>
              </a:rPr>
              <a:t>optimal</a:t>
            </a:r>
            <a:r>
              <a:rPr kumimoji="0" lang="en-US" altLang="zh-TW" dirty="0">
                <a:latin typeface="Times New Roman" charset="0"/>
                <a:ea typeface="新細明體" charset="-120"/>
                <a:cs typeface="Times New Roman" charset="0"/>
              </a:rPr>
              <a:t> for a specific problem?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>
          <a:xfrm>
            <a:off x="1187450" y="0"/>
            <a:ext cx="749935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dirty="0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Lengths under different encoding schemes</a:t>
            </a:r>
            <a:endParaRPr kumimoji="0" lang="zh-TW" altLang="en-US" dirty="0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53250" name="內容版面配置區 2"/>
          <p:cNvSpPr>
            <a:spLocks noGrp="1"/>
          </p:cNvSpPr>
          <p:nvPr>
            <p:ph idx="1"/>
          </p:nvPr>
        </p:nvSpPr>
        <p:spPr>
          <a:xfrm>
            <a:off x="900113" y="1341438"/>
            <a:ext cx="7056437" cy="4176712"/>
          </a:xfrm>
        </p:spPr>
        <p:txBody>
          <a:bodyPr/>
          <a:lstStyle/>
          <a:p>
            <a:pPr eaLnBrk="1" hangingPunct="1"/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Length (decimal) ≦ Length (binary) ≦ Length (unary) </a:t>
            </a:r>
          </a:p>
          <a:p>
            <a:pPr eaLnBrk="1" hangingPunct="1"/>
            <a:r>
              <a:rPr kumimoji="0" lang="en-US" altLang="zh-TW" sz="2400">
                <a:latin typeface="Book Antiqua" charset="0"/>
                <a:ea typeface="新細明體" charset="-120"/>
                <a:cs typeface="Times New Roman" charset="0"/>
              </a:rPr>
              <a:t>Usually we adopt the decimal length.</a:t>
            </a:r>
          </a:p>
          <a:p>
            <a:pPr lvl="1" eaLnBrk="1" hangingPunct="1"/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Sorting: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 log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) is polynomial in terms of </a:t>
            </a:r>
            <a:r>
              <a:rPr kumimoji="0" lang="en-US" altLang="zh-TW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>
                <a:latin typeface="Book Antiqua" charset="0"/>
                <a:ea typeface="新細明體" charset="-120"/>
                <a:cs typeface="Times New Roman" charset="0"/>
              </a:rPr>
              <a:t>, the number of integers.</a:t>
            </a:r>
          </a:p>
          <a:p>
            <a:pPr eaLnBrk="1" hangingPunct="1"/>
            <a:r>
              <a:rPr kumimoji="0" lang="en-US" altLang="zh-TW" sz="24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For  a (theoretically) precise definition, we adopt the binary and unary encoding schemes</a:t>
            </a:r>
          </a:p>
        </p:txBody>
      </p:sp>
    </p:spTree>
    <p:extLst>
      <p:ext uri="{BB962C8B-B14F-4D97-AF65-F5344CB8AC3E}">
        <p14:creationId xmlns:p14="http://schemas.microsoft.com/office/powerpoint/2010/main" val="14108329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8"/>
          <p:cNvSpPr>
            <a:spLocks noGrp="1" noChangeArrowheads="1"/>
          </p:cNvSpPr>
          <p:nvPr>
            <p:ph type="title"/>
          </p:nvPr>
        </p:nvSpPr>
        <p:spPr>
          <a:xfrm>
            <a:off x="1123433" y="327025"/>
            <a:ext cx="8002587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 sz="4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Time Complexity: Input length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76400"/>
            <a:ext cx="7270750" cy="4114800"/>
          </a:xfrm>
        </p:spPr>
        <p:txBody>
          <a:bodyPr/>
          <a:lstStyle/>
          <a:p>
            <a:pPr eaLnBrk="1" hangingPunct="1">
              <a:spcAft>
                <a:spcPct val="25000"/>
              </a:spcAft>
            </a:pP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log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) of a sorting algorithm is polynomial in terms of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  <a:p>
            <a:pPr eaLnBrk="1" hangingPunct="1">
              <a:spcAft>
                <a:spcPct val="25000"/>
              </a:spcAft>
            </a:pP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log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) is of course also polynomial in terms of </a:t>
            </a:r>
          </a:p>
          <a:p>
            <a:pPr eaLnBrk="1" hangingPunct="1">
              <a:spcAft>
                <a:spcPct val="25000"/>
              </a:spcAft>
              <a:buFont typeface="Wingdings" charset="2"/>
              <a:buNone/>
            </a:pPr>
            <a:endParaRPr kumimoji="0" lang="en-US" altLang="zh-TW" sz="2400"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>
              <a:spcAft>
                <a:spcPct val="25000"/>
              </a:spcAft>
              <a:buFont typeface="Wingdings" charset="2"/>
              <a:buNone/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   or</a:t>
            </a:r>
          </a:p>
        </p:txBody>
      </p:sp>
      <p:graphicFrame>
        <p:nvGraphicFramePr>
          <p:cNvPr id="5427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403350" y="3141663"/>
          <a:ext cx="48260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方程式" r:id="rId3" imgW="2057400" imgH="215900" progId="Equation.3">
                  <p:embed/>
                </p:oleObj>
              </mc:Choice>
              <mc:Fallback>
                <p:oleObj name="方程式" r:id="rId3" imgW="2057400" imgH="2159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141663"/>
                        <a:ext cx="48260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6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476375" y="4005263"/>
          <a:ext cx="40338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name="方程式" r:id="rId5" imgW="1828800" imgH="457200" progId="Equation.3">
                  <p:embed/>
                </p:oleObj>
              </mc:Choice>
              <mc:Fallback>
                <p:oleObj name="方程式" r:id="rId5" imgW="18288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05263"/>
                        <a:ext cx="403383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24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>
          <a:xfrm>
            <a:off x="403225" y="230188"/>
            <a:ext cx="7793038" cy="7842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sz="4000" dirty="0">
                <a:solidFill>
                  <a:schemeClr val="tx2">
                    <a:satMod val="130000"/>
                  </a:schemeClr>
                </a:solidFill>
                <a:latin typeface="Bookman Old Style" charset="0"/>
                <a:cs typeface="+mj-cs"/>
              </a:rPr>
              <a:t>Input Length</a:t>
            </a:r>
            <a:endParaRPr kumimoji="0" lang="zh-TW" altLang="en-US" sz="4000" dirty="0">
              <a:solidFill>
                <a:schemeClr val="tx2">
                  <a:satMod val="130000"/>
                </a:schemeClr>
              </a:solidFill>
              <a:latin typeface="Bookman Old Style" charset="0"/>
              <a:cs typeface="+mj-cs"/>
            </a:endParaRPr>
          </a:p>
        </p:txBody>
      </p:sp>
      <p:sp>
        <p:nvSpPr>
          <p:cNvPr id="55298" name="內容版面配置區 2"/>
          <p:cNvSpPr>
            <a:spLocks noGrp="1"/>
          </p:cNvSpPr>
          <p:nvPr>
            <p:ph idx="1"/>
          </p:nvPr>
        </p:nvSpPr>
        <p:spPr>
          <a:xfrm>
            <a:off x="684213" y="1196975"/>
            <a:ext cx="8064500" cy="4827588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Given any instance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I 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in domain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D</a:t>
            </a:r>
            <a:r>
              <a:rPr kumimoji="0" lang="en-US" altLang="zh-TW" sz="2200" baseline="-25000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of problem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200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20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Length[</a:t>
            </a:r>
            <a:r>
              <a:rPr kumimoji="0" lang="en-US" altLang="zh-TW" sz="2200" i="1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]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gives the number of symbols used to describe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under some reasonable encoding scheme (e.g. binary or unary encoding).</a:t>
            </a:r>
          </a:p>
          <a:p>
            <a:pPr eaLnBrk="1" hangingPunct="1">
              <a:lnSpc>
                <a:spcPct val="140000"/>
              </a:lnSpc>
            </a:pPr>
            <a:r>
              <a:rPr kumimoji="0" lang="en-US" altLang="zh-TW" sz="220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Max[</a:t>
            </a:r>
            <a:r>
              <a:rPr kumimoji="0" lang="en-US" altLang="zh-TW" sz="2200" i="1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]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gives the magnitude of the largest number in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  <a:p>
            <a:pPr eaLnBrk="1" hangingPunct="1">
              <a:lnSpc>
                <a:spcPct val="140000"/>
              </a:lnSpc>
            </a:pP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Two length functions Length and Length’ for a problem </a:t>
            </a:r>
            <a:r>
              <a:rPr kumimoji="0" lang="en-US" altLang="zh-TW" sz="2200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are said to be 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polynomially related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if there exists 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polynomials 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’ 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such that for all instances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 in domain </a:t>
            </a:r>
            <a:r>
              <a:rPr kumimoji="0" lang="en-US" altLang="zh-TW" sz="2200" i="1">
                <a:latin typeface="Times New Roman" charset="0"/>
                <a:ea typeface="新細明體" charset="-120"/>
                <a:cs typeface="Times New Roman" charset="0"/>
              </a:rPr>
              <a:t>D</a:t>
            </a:r>
            <a:r>
              <a:rPr kumimoji="0" lang="en-US" altLang="zh-TW" sz="2200" baseline="-25000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,</a:t>
            </a:r>
          </a:p>
          <a:p>
            <a:pPr eaLnBrk="1" hangingPunct="1">
              <a:lnSpc>
                <a:spcPct val="140000"/>
              </a:lnSpc>
              <a:buFont typeface="Wingdings" charset="2"/>
              <a:buNone/>
            </a:pP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	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Length[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] ≦ 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’(Length’[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])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, and</a:t>
            </a:r>
          </a:p>
          <a:p>
            <a:pPr eaLnBrk="1" hangingPunct="1">
              <a:lnSpc>
                <a:spcPct val="140000"/>
              </a:lnSpc>
              <a:buFont typeface="Wingdings" charset="2"/>
              <a:buNone/>
            </a:pP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	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Length’[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] ≦ 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(Length[</a:t>
            </a:r>
            <a:r>
              <a:rPr kumimoji="0" lang="en-US" altLang="zh-TW" sz="2200" i="1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200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])</a:t>
            </a:r>
            <a:r>
              <a:rPr kumimoji="0" lang="en-US" altLang="zh-TW" sz="2200">
                <a:latin typeface="Times New Roman" charset="0"/>
                <a:ea typeface="新細明體" charset="-120"/>
                <a:cs typeface="Times New Roman" charset="0"/>
              </a:rPr>
              <a:t>. </a:t>
            </a:r>
            <a:endParaRPr kumimoji="0" lang="zh-TW" altLang="en-US" sz="2200"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548550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內容版面配置區 2"/>
          <p:cNvSpPr>
            <a:spLocks noGrp="1"/>
          </p:cNvSpPr>
          <p:nvPr>
            <p:ph idx="1"/>
          </p:nvPr>
        </p:nvSpPr>
        <p:spPr>
          <a:xfrm>
            <a:off x="395288" y="-171450"/>
            <a:ext cx="8002587" cy="16002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endParaRPr kumimoji="0" lang="en-US" altLang="zh-TW" sz="2400">
              <a:solidFill>
                <a:srgbClr val="0000CC"/>
              </a:solidFill>
              <a:latin typeface="Bookman Old Style" charset="0"/>
              <a:ea typeface="新細明體" charset="-120"/>
              <a:cs typeface="Times New Roman" charset="0"/>
            </a:endParaRPr>
          </a:p>
          <a:p>
            <a:pPr eaLnBrk="1" hangingPunct="1">
              <a:buFont typeface="Wingdings" charset="2"/>
              <a:buNone/>
            </a:pPr>
            <a:r>
              <a:rPr kumimoji="0" lang="en-US" altLang="zh-TW" sz="2400" u="sng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Partition 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: Instance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consists of a finite set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and a size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s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) for each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in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. Is there a partition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baseline="-250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baseline="-250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of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such that                                     ?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900113" y="1989138"/>
          <a:ext cx="4221162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2" name="方程式" r:id="rId3" imgW="2451100" imgH="1282700" progId="Equation.3">
                  <p:embed/>
                </p:oleObj>
              </mc:Choice>
              <mc:Fallback>
                <p:oleObj name="方程式" r:id="rId3" imgW="24511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89138"/>
                        <a:ext cx="4221162" cy="220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1042988" y="4868863"/>
          <a:ext cx="5057775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3" name="Equation" r:id="rId5" imgW="2857500" imgH="939800" progId="Equation.DSMT4">
                  <p:embed/>
                </p:oleObj>
              </mc:Choice>
              <mc:Fallback>
                <p:oleObj name="Equation" r:id="rId5" imgW="2857500" imgH="93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868863"/>
                        <a:ext cx="5057775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/>
          <p:cNvGraphicFramePr>
            <a:graphicFrameLocks noChangeAspect="1"/>
          </p:cNvGraphicFramePr>
          <p:nvPr/>
        </p:nvGraphicFramePr>
        <p:xfrm>
          <a:off x="4067175" y="1036638"/>
          <a:ext cx="350996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4" name="方程式" r:id="rId7" imgW="1638300" imgH="342900" progId="Equation.3">
                  <p:embed/>
                </p:oleObj>
              </mc:Choice>
              <mc:Fallback>
                <p:oleObj name="方程式" r:id="rId7" imgW="16383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036638"/>
                        <a:ext cx="350996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011491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內容版面配置區 2"/>
          <p:cNvSpPr>
            <a:spLocks noGrp="1"/>
          </p:cNvSpPr>
          <p:nvPr>
            <p:ph idx="1"/>
          </p:nvPr>
        </p:nvSpPr>
        <p:spPr>
          <a:xfrm>
            <a:off x="468313" y="620713"/>
            <a:ext cx="8064500" cy="4756150"/>
          </a:xfrm>
        </p:spPr>
        <p:txBody>
          <a:bodyPr/>
          <a:lstStyle/>
          <a:p>
            <a:pPr eaLnBrk="1" hangingPunct="1">
              <a:lnSpc>
                <a:spcPts val="4200"/>
              </a:lnSpc>
              <a:buFont typeface="Wingdings" charset="2"/>
              <a:buNone/>
            </a:pP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The pair of functions 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(Length[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], Max[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])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 is polynomially related to the pair of functions 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(Length’[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], Max’[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])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 if 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Length(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) 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and 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Length’(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)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 are polynomially related and there exist two-variable polynomials </a:t>
            </a:r>
            <a:r>
              <a:rPr kumimoji="0" lang="en-US" altLang="zh-TW" sz="2400" i="1">
                <a:latin typeface="Bookman Old Style" charset="0"/>
                <a:ea typeface="新細明體" charset="-120"/>
                <a:cs typeface="Times New Roman" charset="0"/>
              </a:rPr>
              <a:t>q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sz="2400" i="1">
                <a:latin typeface="Bookman Old Style" charset="0"/>
                <a:ea typeface="新細明體" charset="-120"/>
                <a:cs typeface="Times New Roman" charset="0"/>
              </a:rPr>
              <a:t>q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’ such that for all instances </a:t>
            </a:r>
            <a:r>
              <a:rPr kumimoji="0" lang="en-US" altLang="zh-TW" sz="2400" i="1"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 in </a:t>
            </a:r>
            <a:r>
              <a:rPr kumimoji="0" lang="en-US" altLang="zh-TW" sz="2400" i="1">
                <a:latin typeface="Bookman Old Style" charset="0"/>
                <a:ea typeface="新細明體" charset="-120"/>
                <a:cs typeface="Times New Roman" charset="0"/>
              </a:rPr>
              <a:t>D</a:t>
            </a:r>
            <a:r>
              <a:rPr kumimoji="0" lang="en-US" altLang="zh-TW" sz="2400" baseline="-25000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, </a:t>
            </a:r>
          </a:p>
          <a:p>
            <a:pPr eaLnBrk="1" hangingPunct="1">
              <a:lnSpc>
                <a:spcPts val="4200"/>
              </a:lnSpc>
              <a:buFont typeface="Wingdings" charset="2"/>
              <a:buNone/>
            </a:pP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		Max[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≦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q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’(Length’[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], Max’[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]), 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and </a:t>
            </a:r>
          </a:p>
          <a:p>
            <a:pPr eaLnBrk="1" hangingPunct="1">
              <a:lnSpc>
                <a:spcPts val="4200"/>
              </a:lnSpc>
              <a:buFont typeface="Wingdings" charset="2"/>
              <a:buNone/>
            </a:pP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		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Max’[</a:t>
            </a:r>
            <a:r>
              <a:rPr kumimoji="0" lang="en-US" altLang="zh-TW" sz="2400" i="1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0000CC"/>
                </a:solidFill>
                <a:latin typeface="Bookman Old Style" charset="0"/>
                <a:ea typeface="新細明體" charset="-120"/>
                <a:cs typeface="Times New Roman" charset="0"/>
              </a:rPr>
              <a:t>] </a:t>
            </a:r>
            <a:r>
              <a:rPr kumimoji="0" lang="en-US" altLang="zh-TW" sz="2400">
                <a:latin typeface="Bookman Old Style" charset="0"/>
                <a:ea typeface="新細明體" charset="-120"/>
                <a:cs typeface="Times New Roman" charset="0"/>
              </a:rPr>
              <a:t>≦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q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 (Length[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], Max[</a:t>
            </a:r>
            <a:r>
              <a:rPr kumimoji="0" lang="en-US" altLang="zh-TW" sz="2400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]).</a:t>
            </a:r>
          </a:p>
        </p:txBody>
      </p:sp>
    </p:spTree>
    <p:extLst>
      <p:ext uri="{BB962C8B-B14F-4D97-AF65-F5344CB8AC3E}">
        <p14:creationId xmlns:p14="http://schemas.microsoft.com/office/powerpoint/2010/main" val="97329339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內容版面配置區 2"/>
          <p:cNvSpPr>
            <a:spLocks noGrp="1"/>
          </p:cNvSpPr>
          <p:nvPr>
            <p:ph idx="1"/>
          </p:nvPr>
        </p:nvSpPr>
        <p:spPr>
          <a:xfrm>
            <a:off x="322263" y="533400"/>
            <a:ext cx="8250237" cy="5795963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spcBef>
                <a:spcPts val="18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kumimoji="0" lang="en-US" altLang="zh-TW" sz="2400" dirty="0">
                <a:latin typeface="Bookman Old Style" charset="0"/>
                <a:cs typeface="+mn-cs"/>
              </a:rPr>
              <a:t>Many decision problems have the properties that </a:t>
            </a:r>
            <a:r>
              <a:rPr kumimoji="0" lang="en-US" altLang="zh-TW" sz="2400" u="sng" dirty="0">
                <a:latin typeface="Bookman Old Style" charset="0"/>
                <a:cs typeface="+mn-cs"/>
              </a:rPr>
              <a:t>Max[</a:t>
            </a:r>
            <a:r>
              <a:rPr kumimoji="0" lang="en-US" altLang="zh-TW" sz="2400" i="1" u="sng" dirty="0">
                <a:latin typeface="Bookman Old Style" charset="0"/>
                <a:cs typeface="+mn-cs"/>
              </a:rPr>
              <a:t>I</a:t>
            </a:r>
            <a:r>
              <a:rPr kumimoji="0" lang="en-US" altLang="zh-TW" sz="2400" u="sng" dirty="0">
                <a:latin typeface="Bookman Old Style" charset="0"/>
                <a:cs typeface="+mn-cs"/>
              </a:rPr>
              <a:t>] is bounded by a polynomial function of Length[</a:t>
            </a:r>
            <a:r>
              <a:rPr kumimoji="0" lang="en-US" altLang="zh-TW" sz="2400" i="1" u="sng" dirty="0">
                <a:latin typeface="Bookman Old Style" charset="0"/>
                <a:cs typeface="+mn-cs"/>
              </a:rPr>
              <a:t>I</a:t>
            </a:r>
            <a:r>
              <a:rPr kumimoji="0" lang="en-US" altLang="zh-TW" sz="2400" u="sng" dirty="0">
                <a:latin typeface="Bookman Old Style" charset="0"/>
                <a:cs typeface="+mn-cs"/>
              </a:rPr>
              <a:t>]</a:t>
            </a:r>
            <a:r>
              <a:rPr kumimoji="0" lang="en-US" altLang="zh-TW" sz="2400" dirty="0">
                <a:latin typeface="Bookman Old Style" charset="0"/>
                <a:cs typeface="+mn-cs"/>
              </a:rPr>
              <a:t>.</a:t>
            </a:r>
          </a:p>
          <a:p>
            <a:pPr marL="365760" indent="-283464" eaLnBrk="1" fontAlgn="auto" hangingPunct="1">
              <a:spcBef>
                <a:spcPts val="18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kumimoji="0" lang="en-US" altLang="zh-TW" sz="2400" dirty="0">
                <a:latin typeface="Bookman Old Style" charset="0"/>
                <a:cs typeface="+mn-cs"/>
              </a:rPr>
              <a:t>For these problems, there is no distinction between polynomial time algorithms and pseudo-polynomial time algorithms.</a:t>
            </a:r>
          </a:p>
          <a:p>
            <a:pPr marL="365760" indent="-283464" eaLnBrk="1" fontAlgn="auto" hangingPunct="1">
              <a:spcBef>
                <a:spcPts val="18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kumimoji="0" lang="en-US" altLang="zh-TW" sz="2400" dirty="0">
                <a:latin typeface="Bookman Old Style" charset="0"/>
                <a:cs typeface="+mn-cs"/>
              </a:rPr>
              <a:t>A problem </a:t>
            </a:r>
            <a:r>
              <a:rPr kumimoji="0" lang="en-US" altLang="zh-TW" sz="2400" dirty="0">
                <a:latin typeface="Symbol" charset="2"/>
                <a:cs typeface="Symbol" charset="2"/>
              </a:rPr>
              <a:t>P</a:t>
            </a:r>
            <a:r>
              <a:rPr kumimoji="0" lang="en-US" altLang="zh-TW" sz="2400" dirty="0">
                <a:latin typeface="Bookman Old Style" charset="0"/>
                <a:cs typeface="+mn-cs"/>
              </a:rPr>
              <a:t> is called a </a:t>
            </a:r>
            <a:r>
              <a:rPr kumimoji="0" lang="en-US" altLang="zh-TW" sz="2400" b="1" i="1" dirty="0">
                <a:latin typeface="Bookman Old Style" charset="0"/>
                <a:cs typeface="+mn-cs"/>
              </a:rPr>
              <a:t>number problem </a:t>
            </a:r>
            <a:r>
              <a:rPr kumimoji="0" lang="en-US" altLang="zh-TW" sz="2400" dirty="0">
                <a:latin typeface="Bookman Old Style" charset="0"/>
                <a:cs typeface="+mn-cs"/>
              </a:rPr>
              <a:t>if there exists no polynomial </a:t>
            </a:r>
            <a:r>
              <a:rPr kumimoji="0" lang="en-US" altLang="zh-TW" sz="2400" i="1" dirty="0">
                <a:latin typeface="Bookman Old Style" charset="0"/>
                <a:cs typeface="+mn-cs"/>
              </a:rPr>
              <a:t>p</a:t>
            </a:r>
            <a:r>
              <a:rPr kumimoji="0" lang="en-US" altLang="zh-TW" sz="2400" dirty="0">
                <a:latin typeface="Bookman Old Style" charset="0"/>
                <a:cs typeface="+mn-cs"/>
              </a:rPr>
              <a:t> such that for all instances </a:t>
            </a:r>
            <a:r>
              <a:rPr kumimoji="0" lang="en-US" altLang="zh-TW" sz="2400" i="1" dirty="0">
                <a:latin typeface="Bookman Old Style" charset="0"/>
                <a:cs typeface="+mn-cs"/>
              </a:rPr>
              <a:t>I</a:t>
            </a:r>
            <a:r>
              <a:rPr kumimoji="0" lang="en-US" altLang="zh-TW" sz="2400" dirty="0">
                <a:latin typeface="Bookman Old Style" charset="0"/>
                <a:cs typeface="+mn-cs"/>
              </a:rPr>
              <a:t> in </a:t>
            </a:r>
            <a:r>
              <a:rPr kumimoji="0" lang="en-US" altLang="zh-TW" sz="2400" i="1" dirty="0">
                <a:latin typeface="Bookman Old Style" charset="0"/>
                <a:cs typeface="+mn-cs"/>
              </a:rPr>
              <a:t>D</a:t>
            </a:r>
            <a:r>
              <a:rPr kumimoji="0" lang="en-US" altLang="zh-TW" sz="2400" baseline="-25000" dirty="0">
                <a:latin typeface="Symbol" charset="2"/>
                <a:cs typeface="Symbol" charset="2"/>
              </a:rPr>
              <a:t>P</a:t>
            </a:r>
            <a:r>
              <a:rPr kumimoji="0" lang="en-US" altLang="zh-TW" sz="2400" baseline="-25000" dirty="0">
                <a:latin typeface="Bookman Old Style" charset="0"/>
                <a:cs typeface="+mn-cs"/>
              </a:rPr>
              <a:t> </a:t>
            </a:r>
          </a:p>
          <a:p>
            <a:pPr marL="365760" indent="-283464" eaLnBrk="1" fontAlgn="auto" hangingPunct="1">
              <a:spcBef>
                <a:spcPts val="1800"/>
              </a:spcBef>
              <a:spcAft>
                <a:spcPts val="0"/>
              </a:spcAft>
              <a:buFont typeface="Wingdings" charset="0"/>
              <a:buNone/>
              <a:defRPr/>
            </a:pPr>
            <a:r>
              <a:rPr kumimoji="0" lang="en-US" altLang="zh-TW" sz="2400" dirty="0">
                <a:solidFill>
                  <a:srgbClr val="FF0000"/>
                </a:solidFill>
                <a:latin typeface="Bookman Old Style" charset="0"/>
                <a:cs typeface="+mn-cs"/>
              </a:rPr>
              <a:t>		Max[</a:t>
            </a:r>
            <a:r>
              <a:rPr kumimoji="0" lang="en-US" altLang="zh-TW" sz="2400" i="1" dirty="0">
                <a:solidFill>
                  <a:srgbClr val="FF0000"/>
                </a:solidFill>
                <a:latin typeface="Bookman Old Style" charset="0"/>
                <a:cs typeface="+mn-cs"/>
              </a:rPr>
              <a:t>I</a:t>
            </a:r>
            <a:r>
              <a:rPr kumimoji="0" lang="en-US" altLang="zh-TW" sz="2400" dirty="0">
                <a:solidFill>
                  <a:srgbClr val="FF0000"/>
                </a:solidFill>
                <a:latin typeface="Bookman Old Style" charset="0"/>
                <a:cs typeface="+mn-cs"/>
              </a:rPr>
              <a:t>] ≦ </a:t>
            </a:r>
            <a:r>
              <a:rPr kumimoji="0" lang="en-US" altLang="zh-TW" sz="2400" i="1" dirty="0">
                <a:solidFill>
                  <a:srgbClr val="FF0000"/>
                </a:solidFill>
                <a:latin typeface="Bookman Old Style" charset="0"/>
                <a:cs typeface="+mn-cs"/>
              </a:rPr>
              <a:t>p</a:t>
            </a:r>
            <a:r>
              <a:rPr kumimoji="0" lang="en-US" altLang="zh-TW" sz="2400" dirty="0">
                <a:solidFill>
                  <a:srgbClr val="FF0000"/>
                </a:solidFill>
                <a:latin typeface="Bookman Old Style" charset="0"/>
                <a:cs typeface="+mn-cs"/>
              </a:rPr>
              <a:t>(Length [</a:t>
            </a:r>
            <a:r>
              <a:rPr kumimoji="0" lang="en-US" altLang="zh-TW" sz="2400" i="1" dirty="0">
                <a:solidFill>
                  <a:srgbClr val="FF0000"/>
                </a:solidFill>
                <a:latin typeface="Bookman Old Style" charset="0"/>
                <a:cs typeface="+mn-cs"/>
              </a:rPr>
              <a:t>I</a:t>
            </a:r>
            <a:r>
              <a:rPr kumimoji="0" lang="en-US" altLang="zh-TW" sz="2400" dirty="0">
                <a:solidFill>
                  <a:srgbClr val="FF0000"/>
                </a:solidFill>
                <a:latin typeface="Bookman Old Style" charset="0"/>
                <a:cs typeface="+mn-cs"/>
              </a:rPr>
              <a:t>])</a:t>
            </a:r>
          </a:p>
          <a:p>
            <a:pPr marL="365760" indent="-283464" eaLnBrk="1" fontAlgn="auto" hangingPunct="1">
              <a:spcBef>
                <a:spcPts val="1800"/>
              </a:spcBef>
              <a:spcAft>
                <a:spcPts val="0"/>
              </a:spcAft>
              <a:buFont typeface="Symbol" charset="0"/>
              <a:buChar char=" "/>
              <a:defRPr/>
            </a:pPr>
            <a:r>
              <a:rPr kumimoji="0" lang="en-US" altLang="zh-TW" sz="2400" dirty="0">
                <a:solidFill>
                  <a:srgbClr val="0000CC"/>
                </a:solidFill>
                <a:latin typeface="Bookman Old Style" charset="0"/>
                <a:cs typeface="+mn-cs"/>
              </a:rPr>
              <a:t>Question: Is PARTITION a number problem? What about the TSP?</a:t>
            </a:r>
            <a:endParaRPr kumimoji="0" lang="zh-TW" altLang="en-US" sz="2400" dirty="0">
              <a:solidFill>
                <a:srgbClr val="0000CC"/>
              </a:solidFill>
              <a:latin typeface="Bookman Old Style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84180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913" y="-17145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NP-completeness in the strong sense</a:t>
            </a:r>
            <a:endParaRPr lang="zh-TW" altLang="en-US" dirty="0"/>
          </a:p>
        </p:txBody>
      </p:sp>
      <p:sp>
        <p:nvSpPr>
          <p:cNvPr id="59394" name="內容版面配置區 2"/>
          <p:cNvSpPr>
            <a:spLocks noGrp="1"/>
          </p:cNvSpPr>
          <p:nvPr>
            <p:ph idx="1"/>
          </p:nvPr>
        </p:nvSpPr>
        <p:spPr>
          <a:xfrm>
            <a:off x="827088" y="908050"/>
            <a:ext cx="7921625" cy="4824413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If an algorithm for a problem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polynomial in Length(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), and an upper bound given on the numbers of any instance 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a polynomial in Length(</a:t>
            </a:r>
            <a:r>
              <a:rPr lang="en-US" altLang="zh-TW" i="1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), then this algorithm is polynomial</a:t>
            </a:r>
          </a:p>
          <a:p>
            <a:pPr eaLnBrk="1" hangingPunct="1">
              <a:spcBef>
                <a:spcPts val="1200"/>
              </a:spcBef>
            </a:pPr>
            <a:endParaRPr lang="en-US" altLang="zh-TW"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An algorithm that solves a problem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</a:t>
            </a:r>
            <a:r>
              <a:rPr lang="en-US" altLang="zh-TW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pseudo-polynomial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for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if its time complexity function is bounded above by a polynomial function of the two variables </a:t>
            </a:r>
            <a:r>
              <a:rPr kumimoji="0" lang="en-US" altLang="zh-TW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Max[</a:t>
            </a:r>
            <a:r>
              <a:rPr kumimoji="0" lang="en-US" altLang="zh-TW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 and Length[</a:t>
            </a:r>
            <a:r>
              <a:rPr kumimoji="0" lang="en-US" altLang="zh-TW" i="1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>
                <a:solidFill>
                  <a:srgbClr val="FF0000"/>
                </a:solidFill>
                <a:latin typeface="Bookman Old Style" charset="0"/>
                <a:ea typeface="新細明體" charset="-120"/>
                <a:cs typeface="Times New Roman" charset="0"/>
              </a:rPr>
              <a:t>]</a:t>
            </a:r>
            <a:endParaRPr lang="en-US" altLang="zh-TW"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66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913" y="-17145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NP-completeness in the strong sense</a:t>
            </a:r>
            <a:endParaRPr lang="zh-TW" altLang="en-US" dirty="0"/>
          </a:p>
        </p:txBody>
      </p:sp>
      <p:sp>
        <p:nvSpPr>
          <p:cNvPr id="60418" name="內容版面配置區 2"/>
          <p:cNvSpPr>
            <a:spLocks noGrp="1"/>
          </p:cNvSpPr>
          <p:nvPr>
            <p:ph idx="1"/>
          </p:nvPr>
        </p:nvSpPr>
        <p:spPr>
          <a:xfrm>
            <a:off x="900113" y="981075"/>
            <a:ext cx="7775575" cy="4968875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If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is NP-complete and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is </a:t>
            </a:r>
            <a:r>
              <a:rPr lang="en-US" altLang="zh-TW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NOT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a </a:t>
            </a:r>
            <a:r>
              <a:rPr lang="en-US" altLang="zh-TW">
                <a:solidFill>
                  <a:srgbClr val="0000CC"/>
                </a:solidFill>
                <a:latin typeface="Times New Roman" charset="0"/>
                <a:ea typeface="新細明體" charset="-120"/>
                <a:cs typeface="Times New Roman" charset="0"/>
              </a:rPr>
              <a:t>number problem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, then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cannot be solved by a pseudo-polynomial time algorithm unless P=NP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For any decision problem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and any polynomial </a:t>
            </a:r>
            <a:r>
              <a:rPr lang="en-US" altLang="zh-TW" i="1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(over the integers), let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 i="1" baseline="-25000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denote the subproblem of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 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obtained by restricting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 i="1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to only those instance </a:t>
            </a:r>
            <a:r>
              <a:rPr lang="en-US" altLang="zh-TW" i="1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that satisfy </a:t>
            </a: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Max[</a:t>
            </a:r>
            <a:r>
              <a:rPr kumimoji="0" lang="en-US" altLang="zh-TW" i="1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] ≦ </a:t>
            </a:r>
            <a:r>
              <a:rPr kumimoji="0" lang="en-US" altLang="zh-TW" i="1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p</a:t>
            </a: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(Length [</a:t>
            </a:r>
            <a:r>
              <a:rPr kumimoji="0" lang="en-US" altLang="zh-TW" i="1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])</a:t>
            </a:r>
          </a:p>
          <a:p>
            <a:pPr eaLnBrk="1" hangingPunct="1">
              <a:spcBef>
                <a:spcPts val="1200"/>
              </a:spcBef>
            </a:pP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Then,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 i="1" baseline="-25000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is not a number problem</a:t>
            </a:r>
          </a:p>
          <a:p>
            <a:pPr eaLnBrk="1" hangingPunct="1">
              <a:spcBef>
                <a:spcPts val="1200"/>
              </a:spcBef>
            </a:pPr>
            <a:r>
              <a:rPr kumimoji="0" lang="en-US" altLang="zh-TW">
                <a:solidFill>
                  <a:srgbClr val="000000"/>
                </a:solidFill>
                <a:latin typeface="Bookman Old Style" charset="0"/>
                <a:ea typeface="新細明體" charset="-120"/>
                <a:cs typeface="Times New Roman" charset="0"/>
              </a:rPr>
              <a:t>If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is solvable in pseudo-polynomial time, then </a:t>
            </a:r>
            <a:r>
              <a:rPr lang="en-US" altLang="zh-TW">
                <a:solidFill>
                  <a:srgbClr val="000000"/>
                </a:solidFill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 i="1" baseline="-25000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solidFill>
                  <a:srgbClr val="000000"/>
                </a:solidFill>
                <a:latin typeface="Times New Roman" charset="0"/>
                <a:ea typeface="新細明體" charset="-120"/>
                <a:cs typeface="Times New Roman" charset="0"/>
              </a:rPr>
              <a:t> is solvable in polynomial time </a:t>
            </a:r>
          </a:p>
        </p:txBody>
      </p:sp>
    </p:spTree>
    <p:extLst>
      <p:ext uri="{BB962C8B-B14F-4D97-AF65-F5344CB8AC3E}">
        <p14:creationId xmlns:p14="http://schemas.microsoft.com/office/powerpoint/2010/main" val="178344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1913" y="-17145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NP-completeness in the strong sense</a:t>
            </a:r>
            <a:endParaRPr lang="zh-TW" altLang="en-US" dirty="0"/>
          </a:p>
        </p:txBody>
      </p:sp>
      <p:sp>
        <p:nvSpPr>
          <p:cNvPr id="61442" name="內容版面配置區 2"/>
          <p:cNvSpPr>
            <a:spLocks noGrp="1"/>
          </p:cNvSpPr>
          <p:nvPr>
            <p:ph idx="1"/>
          </p:nvPr>
        </p:nvSpPr>
        <p:spPr>
          <a:xfrm>
            <a:off x="684213" y="1196975"/>
            <a:ext cx="8280400" cy="5400675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Problem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</a:t>
            </a:r>
            <a:r>
              <a:rPr lang="en-US" altLang="zh-TW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NP-complete in the strong sense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if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belongs to NP and there exists a polynomial over the integers for which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 i="1" baseline="-25000">
                <a:latin typeface="Times New Roman" charset="0"/>
                <a:ea typeface="新細明體" charset="-120"/>
                <a:cs typeface="Times New Roman" charset="0"/>
              </a:rPr>
              <a:t>p 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is NP-complete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If problem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is </a:t>
            </a:r>
            <a:r>
              <a:rPr lang="en-US" altLang="zh-TW">
                <a:solidFill>
                  <a:srgbClr val="FF3300"/>
                </a:solidFill>
                <a:latin typeface="Times New Roman" charset="0"/>
                <a:ea typeface="新細明體" charset="-120"/>
                <a:cs typeface="Times New Roman" charset="0"/>
              </a:rPr>
              <a:t>NP-complete in the strong sense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then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 cannot be solved in pseudo-polynomial unless P=NP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To prove the strong NP-completeness of a number problem </a:t>
            </a:r>
            <a:r>
              <a:rPr lang="en-US" altLang="zh-TW">
                <a:latin typeface="Symbol" charset="2"/>
                <a:ea typeface="新細明體" charset="-12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, we may either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cs typeface="Times New Roman" charset="0"/>
              </a:rPr>
              <a:t>Perform a reduction a known strongly NP-hard problem, or 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zh-TW">
                <a:latin typeface="Times New Roman" charset="0"/>
                <a:cs typeface="Times New Roman" charset="0"/>
              </a:rPr>
              <a:t>Show, for some specific polynomial </a:t>
            </a:r>
            <a:r>
              <a:rPr lang="en-US" altLang="zh-TW" i="1">
                <a:latin typeface="Times New Roman" charset="0"/>
                <a:cs typeface="Times New Roman" charset="0"/>
              </a:rPr>
              <a:t>p</a:t>
            </a:r>
            <a:r>
              <a:rPr lang="en-US" altLang="zh-TW">
                <a:latin typeface="Times New Roman" charset="0"/>
                <a:cs typeface="Times New Roman" charset="0"/>
              </a:rPr>
              <a:t>, that </a:t>
            </a:r>
            <a:r>
              <a:rPr lang="en-US" altLang="zh-TW">
                <a:latin typeface="Symbol" charset="2"/>
                <a:cs typeface="Times New Roman" charset="0"/>
              </a:rPr>
              <a:t>P</a:t>
            </a:r>
            <a:r>
              <a:rPr lang="en-US" altLang="zh-TW" i="1" baseline="-25000">
                <a:latin typeface="Times New Roman" charset="0"/>
                <a:cs typeface="Times New Roman" charset="0"/>
              </a:rPr>
              <a:t>p </a:t>
            </a:r>
            <a:r>
              <a:rPr lang="en-US" altLang="zh-TW">
                <a:latin typeface="Times New Roman" charset="0"/>
                <a:cs typeface="Times New Roman" charset="0"/>
              </a:rPr>
              <a:t>is NP-complete</a:t>
            </a:r>
          </a:p>
          <a:p>
            <a:pPr eaLnBrk="1" hangingPunct="1">
              <a:spcBef>
                <a:spcPts val="1200"/>
              </a:spcBef>
            </a:pPr>
            <a:endParaRPr lang="en-US" altLang="zh-TW">
              <a:latin typeface="Times New Roman" charset="0"/>
              <a:ea typeface="新細明體" charset="-120"/>
              <a:cs typeface="Times New Roman" charset="0"/>
            </a:endParaRPr>
          </a:p>
          <a:p>
            <a:pPr eaLnBrk="1" hangingPunct="1">
              <a:spcBef>
                <a:spcPts val="1200"/>
              </a:spcBef>
            </a:pPr>
            <a:endParaRPr lang="zh-TW" altLang="en-US"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4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TSP is strongly NP-complete because</a:t>
            </a:r>
            <a:endParaRPr lang="zh-TW" altLang="en-US" dirty="0"/>
          </a:p>
        </p:txBody>
      </p:sp>
      <p:sp>
        <p:nvSpPr>
          <p:cNvPr id="62466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Hamiltonian Circuit (HC) is NP-complete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HC is a polynomially restricted case of TSP</a:t>
            </a:r>
          </a:p>
          <a:p>
            <a:pPr lvl="1" eaLnBrk="1" hangingPunct="1"/>
            <a:r>
              <a:rPr lang="en-US" altLang="zh-TW">
                <a:latin typeface="Times New Roman" charset="0"/>
                <a:cs typeface="Times New Roman" charset="0"/>
              </a:rPr>
              <a:t>Max[I] in HC is bounded by a polynomial function of Length[I]</a:t>
            </a:r>
          </a:p>
          <a:p>
            <a:pPr lvl="1" eaLnBrk="1" hangingPunct="1"/>
            <a:r>
              <a:rPr lang="en-US" altLang="zh-TW">
                <a:latin typeface="Times New Roman" charset="0"/>
                <a:cs typeface="Times New Roman" charset="0"/>
              </a:rPr>
              <a:t>Max[I] = n because we ask the question as in the TSP : Is there a feasible TSP tour whose total length is less than or equal to n?</a:t>
            </a:r>
            <a:endParaRPr lang="zh-TW" altLang="en-US">
              <a:latin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28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042988" y="188913"/>
            <a:ext cx="7200900" cy="1028700"/>
          </a:xfrm>
        </p:spPr>
        <p:txBody>
          <a:bodyPr/>
          <a:lstStyle/>
          <a:p>
            <a:pPr marL="82550" indent="0" eaLnBrk="1" hangingPunct="1">
              <a:buFont typeface="Wingdings 2" charset="2"/>
              <a:buNone/>
            </a:pPr>
            <a:r>
              <a:rPr kumimoji="0" lang="en-US" altLang="zh-TW" b="1">
                <a:latin typeface="Times New Roman" charset="0"/>
                <a:ea typeface="新細明體" charset="-120"/>
                <a:cs typeface="Times New Roman" charset="0"/>
              </a:rPr>
              <a:t>Comparison of two sorting algorithms implemented on two computers </a:t>
            </a: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928688" y="1500188"/>
          <a:ext cx="725805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r:id="rId3" imgW="7260965" imgH="4877223" progId="Excel.Chart.8">
                  <p:embed/>
                </p:oleObj>
              </mc:Choice>
              <mc:Fallback>
                <p:oleObj r:id="rId3" imgW="7260965" imgH="4877223" progId="Excel.Char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1500188"/>
                        <a:ext cx="725805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文字方塊 4"/>
          <p:cNvSpPr txBox="1">
            <a:spLocks noChangeArrowheads="1"/>
          </p:cNvSpPr>
          <p:nvPr/>
        </p:nvSpPr>
        <p:spPr bwMode="auto">
          <a:xfrm>
            <a:off x="4357688" y="3000375"/>
            <a:ext cx="1816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2060"/>
                </a:solidFill>
                <a:latin typeface="Times New Roman" charset="0"/>
              </a:rPr>
              <a:t>Insertion sort</a:t>
            </a:r>
            <a:endParaRPr lang="zh-TW" altLang="en-US">
              <a:solidFill>
                <a:srgbClr val="002060"/>
              </a:solidFill>
              <a:latin typeface="Times New Roman" charset="0"/>
            </a:endParaRPr>
          </a:p>
        </p:txBody>
      </p:sp>
      <p:sp>
        <p:nvSpPr>
          <p:cNvPr id="20484" name="文字方塊 5"/>
          <p:cNvSpPr txBox="1">
            <a:spLocks noChangeArrowheads="1"/>
          </p:cNvSpPr>
          <p:nvPr/>
        </p:nvSpPr>
        <p:spPr bwMode="auto">
          <a:xfrm>
            <a:off x="6929438" y="3214688"/>
            <a:ext cx="1474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33CC"/>
                </a:solidFill>
                <a:latin typeface="Times New Roman" charset="0"/>
              </a:rPr>
              <a:t>Quick sort</a:t>
            </a:r>
            <a:endParaRPr lang="zh-TW" altLang="en-US">
              <a:solidFill>
                <a:srgbClr val="FF33CC"/>
              </a:solidFill>
              <a:latin typeface="Times New Roman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/>
              <a:t>Scheduling problem with step-deterioration processing time</a:t>
            </a:r>
            <a:endParaRPr lang="zh-TW" altLang="en-US" dirty="0"/>
          </a:p>
        </p:txBody>
      </p:sp>
      <p:sp>
        <p:nvSpPr>
          <p:cNvPr id="63490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n jobs: 1, 2, …j, …, n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A common milestone D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If job j starts before D, its processing time is a_j, otherwise a_j+b_j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We want to find a schedule such that the sum of completion times of all jobs is minimum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The problem is NP-complete</a:t>
            </a:r>
          </a:p>
          <a:p>
            <a:pPr eaLnBrk="1" hangingPunct="1"/>
            <a:r>
              <a:rPr lang="en-US" altLang="zh-TW">
                <a:latin typeface="Times New Roman" charset="0"/>
                <a:ea typeface="新細明體" charset="-120"/>
                <a:cs typeface="Times New Roman" charset="0"/>
              </a:rPr>
              <a:t>Whether it is strongly NP-hard or not remains open </a:t>
            </a:r>
            <a:endParaRPr lang="zh-TW" altLang="en-US">
              <a:latin typeface="Times New Roman" charset="0"/>
              <a:ea typeface="新細明體" charset="-12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421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125538"/>
            <a:ext cx="8064500" cy="32734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Consider the binary encoding of some input instance for the Partition problem: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baseline="-25000">
                <a:latin typeface="Times New Roman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baseline="-25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, …,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The input length is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spcAft>
                <a:spcPct val="20000"/>
              </a:spcAft>
              <a:buFont typeface="Wingdings" charset="2"/>
              <a:buNone/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    which is no greater than “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 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log max{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s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)}”.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spcAft>
                <a:spcPct val="20000"/>
              </a:spcAft>
            </a:pP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There exists some algorithm that attains a time complexity of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>
                <a:latin typeface="Symbol" charset="2"/>
                <a:ea typeface="新細明體" charset="-120"/>
                <a:cs typeface="Times New Roman" charset="0"/>
              </a:rPr>
              <a:t>S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s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)), which is smaller than 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O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baseline="30000">
                <a:latin typeface="Times New Roman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 i="1" baseline="30000">
                <a:latin typeface="Times New Roman" charset="0"/>
                <a:ea typeface="新細明體" charset="-120"/>
                <a:cs typeface="Times New Roman" charset="0"/>
              </a:rPr>
              <a:t> 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max{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s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>
                <a:latin typeface="Times New Roman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i="1" baseline="-25000">
                <a:latin typeface="Times New Roman" charset="0"/>
                <a:ea typeface="新細明體" charset="-120"/>
                <a:cs typeface="Times New Roman" charset="0"/>
              </a:rPr>
              <a:t>i</a:t>
            </a:r>
            <a:r>
              <a:rPr kumimoji="0" lang="en-US" altLang="zh-TW" sz="2400">
                <a:latin typeface="Times New Roman" charset="0"/>
                <a:ea typeface="新細明體" charset="-120"/>
                <a:cs typeface="Times New Roman" charset="0"/>
              </a:rPr>
              <a:t>)})</a:t>
            </a:r>
          </a:p>
        </p:txBody>
      </p:sp>
      <p:graphicFrame>
        <p:nvGraphicFramePr>
          <p:cNvPr id="6451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616325" y="1989138"/>
          <a:ext cx="42687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4" name="方程式" r:id="rId3" imgW="2082800" imgH="215900" progId="Equation.3">
                  <p:embed/>
                </p:oleObj>
              </mc:Choice>
              <mc:Fallback>
                <p:oleObj name="方程式" r:id="rId3" imgW="2082800" imgH="2159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1989138"/>
                        <a:ext cx="42687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1187450" y="4652963"/>
            <a:ext cx="6076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FF0000"/>
                </a:solidFill>
                <a:latin typeface="Times New Roman" charset="0"/>
              </a:rPr>
              <a:t>The time complexity is exponential!</a:t>
            </a:r>
          </a:p>
        </p:txBody>
      </p:sp>
      <p:sp>
        <p:nvSpPr>
          <p:cNvPr id="115723" name="Text Box 11"/>
          <p:cNvSpPr txBox="1">
            <a:spLocks noChangeArrowheads="1"/>
          </p:cNvSpPr>
          <p:nvPr/>
        </p:nvSpPr>
        <p:spPr bwMode="auto">
          <a:xfrm>
            <a:off x="1187450" y="5373688"/>
            <a:ext cx="59769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FF0000"/>
                </a:solidFill>
                <a:latin typeface="Times New Roman" charset="0"/>
              </a:rPr>
              <a:t>Or, we say it is pseudo-polynomial.</a:t>
            </a:r>
          </a:p>
        </p:txBody>
      </p:sp>
    </p:spTree>
    <p:extLst>
      <p:ext uri="{BB962C8B-B14F-4D97-AF65-F5344CB8AC3E}">
        <p14:creationId xmlns:p14="http://schemas.microsoft.com/office/powerpoint/2010/main" val="699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8" grpId="0"/>
      <p:bldP spid="1157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0638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0" lang="en-US" altLang="zh-TW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  <a:ea typeface="新細明體" charset="-120"/>
                <a:cs typeface="Times New Roman" charset="0"/>
              </a:rPr>
              <a:t>Complexity Hierarchy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idx="1"/>
          </p:nvPr>
        </p:nvSpPr>
        <p:spPr>
          <a:xfrm>
            <a:off x="1258888" y="1341438"/>
            <a:ext cx="5257800" cy="3024187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Polynomial</a:t>
            </a:r>
          </a:p>
          <a:p>
            <a:pPr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NPI (NP-intermediate) </a:t>
            </a:r>
          </a:p>
          <a:p>
            <a:pPr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NP-Complete</a:t>
            </a:r>
          </a:p>
          <a:p>
            <a:pPr lvl="1"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Pseudo-polynomial</a:t>
            </a:r>
          </a:p>
          <a:p>
            <a:pPr lvl="1"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Exponential</a:t>
            </a:r>
          </a:p>
          <a:p>
            <a:pPr eaLnBrk="1" hangingPunct="1"/>
            <a:r>
              <a:rPr kumimoji="0" lang="en-US" altLang="zh-TW">
                <a:latin typeface="Times New Roman" charset="0"/>
                <a:ea typeface="新細明體" charset="-120"/>
                <a:cs typeface="Times New Roman" charset="0"/>
              </a:rPr>
              <a:t>… Far far beyond</a:t>
            </a:r>
          </a:p>
        </p:txBody>
      </p:sp>
    </p:spTree>
    <p:extLst>
      <p:ext uri="{BB962C8B-B14F-4D97-AF65-F5344CB8AC3E}">
        <p14:creationId xmlns:p14="http://schemas.microsoft.com/office/powerpoint/2010/main" val="825083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Is linear programming (LP) solvable in polynomial time?</a:t>
            </a:r>
            <a:endParaRPr lang="zh-TW" altLang="en-US" dirty="0"/>
          </a:p>
        </p:txBody>
      </p:sp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250825" y="2205038"/>
            <a:ext cx="4040188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200" b="1">
                <a:solidFill>
                  <a:srgbClr val="3333FF"/>
                </a:solidFill>
                <a:latin typeface="Book Antiqua" charset="0"/>
              </a:rPr>
              <a:t>Linear Program</a:t>
            </a:r>
          </a:p>
          <a:p>
            <a:pPr eaLnBrk="1" hangingPunct="1"/>
            <a:endParaRPr lang="en-US" altLang="zh-TW" sz="2200"/>
          </a:p>
          <a:p>
            <a:pPr eaLnBrk="1" hangingPunct="1"/>
            <a:r>
              <a:rPr lang="en-US" altLang="zh-TW" sz="2200"/>
              <a:t>Maximize  </a:t>
            </a:r>
            <a:r>
              <a:rPr lang="en-US" altLang="zh-TW" sz="2200" i="1"/>
              <a:t>Z</a:t>
            </a:r>
            <a:r>
              <a:rPr lang="en-US" altLang="zh-TW" sz="2200"/>
              <a:t> = 3</a:t>
            </a:r>
            <a:r>
              <a:rPr lang="en-US" altLang="zh-TW" sz="2200" i="1"/>
              <a:t>x</a:t>
            </a:r>
            <a:r>
              <a:rPr lang="en-US" altLang="zh-TW" sz="2200" baseline="-25000"/>
              <a:t>1</a:t>
            </a:r>
            <a:r>
              <a:rPr lang="en-US" altLang="zh-TW" sz="2200"/>
              <a:t> + 5</a:t>
            </a:r>
            <a:r>
              <a:rPr lang="en-US" altLang="zh-TW" sz="2200" i="1"/>
              <a:t>x</a:t>
            </a:r>
            <a:r>
              <a:rPr lang="en-US" altLang="zh-TW" sz="2200" baseline="-25000"/>
              <a:t>2</a:t>
            </a:r>
          </a:p>
          <a:p>
            <a:pPr eaLnBrk="1" hangingPunct="1"/>
            <a:r>
              <a:rPr lang="en-US" altLang="zh-TW" sz="2200">
                <a:solidFill>
                  <a:schemeClr val="hlink"/>
                </a:solidFill>
              </a:rPr>
              <a:t>subject to</a:t>
            </a:r>
          </a:p>
          <a:p>
            <a:pPr eaLnBrk="1" hangingPunct="1"/>
            <a:r>
              <a:rPr lang="en-US" altLang="zh-TW" sz="2200"/>
              <a:t>                   </a:t>
            </a:r>
            <a:r>
              <a:rPr lang="en-US" altLang="zh-TW" sz="2200" i="1">
                <a:solidFill>
                  <a:schemeClr val="hlink"/>
                </a:solidFill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</a:rPr>
              <a:t>1</a:t>
            </a:r>
            <a:r>
              <a:rPr lang="en-US" altLang="zh-TW" sz="2200">
                <a:solidFill>
                  <a:schemeClr val="hlink"/>
                </a:solidFill>
              </a:rPr>
              <a:t>          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   4</a:t>
            </a:r>
          </a:p>
          <a:p>
            <a:pPr eaLnBrk="1" hangingPunct="1"/>
            <a:r>
              <a:rPr lang="en-US" altLang="zh-TW" sz="2200">
                <a:sym typeface="Symbol" charset="2"/>
              </a:rPr>
              <a:t>                          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2</a:t>
            </a:r>
            <a:r>
              <a:rPr lang="en-US" altLang="zh-TW" sz="2200" i="1">
                <a:solidFill>
                  <a:schemeClr val="hlink"/>
                </a:solidFill>
                <a:sym typeface="Symbol" charset="2"/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  <a:sym typeface="Symbol" charset="2"/>
              </a:rPr>
              <a:t>2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  12</a:t>
            </a:r>
          </a:p>
          <a:p>
            <a:pPr eaLnBrk="1" hangingPunct="1"/>
            <a:r>
              <a:rPr lang="en-US" altLang="zh-TW" sz="2200">
                <a:sym typeface="Symbol" charset="2"/>
              </a:rPr>
              <a:t>                 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3</a:t>
            </a:r>
            <a:r>
              <a:rPr lang="en-US" altLang="zh-TW" sz="2200" i="1">
                <a:solidFill>
                  <a:schemeClr val="hlink"/>
                </a:solidFill>
                <a:sym typeface="Symbol" charset="2"/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  <a:sym typeface="Symbol" charset="2"/>
              </a:rPr>
              <a:t>1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 + 2</a:t>
            </a:r>
            <a:r>
              <a:rPr lang="en-US" altLang="zh-TW" sz="2200" i="1">
                <a:solidFill>
                  <a:schemeClr val="hlink"/>
                </a:solidFill>
                <a:sym typeface="Symbol" charset="2"/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  <a:sym typeface="Symbol" charset="2"/>
              </a:rPr>
              <a:t>2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  18</a:t>
            </a:r>
          </a:p>
          <a:p>
            <a:pPr eaLnBrk="1" hangingPunct="1"/>
            <a:r>
              <a:rPr lang="en-US" altLang="zh-TW" sz="2200">
                <a:sym typeface="Symbol" charset="2"/>
              </a:rPr>
              <a:t>                  </a:t>
            </a:r>
            <a:r>
              <a:rPr lang="en-US" altLang="zh-TW" sz="2200" i="1">
                <a:solidFill>
                  <a:schemeClr val="hlink"/>
                </a:solidFill>
                <a:sym typeface="Symbol" charset="2"/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  <a:sym typeface="Symbol" charset="2"/>
              </a:rPr>
              <a:t>1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  0,  </a:t>
            </a:r>
            <a:r>
              <a:rPr lang="en-US" altLang="zh-TW" sz="2200" i="1">
                <a:solidFill>
                  <a:schemeClr val="hlink"/>
                </a:solidFill>
                <a:sym typeface="Symbol" charset="2"/>
              </a:rPr>
              <a:t>x</a:t>
            </a:r>
            <a:r>
              <a:rPr lang="en-US" altLang="zh-TW" sz="2200" baseline="-25000">
                <a:solidFill>
                  <a:schemeClr val="hlink"/>
                </a:solidFill>
                <a:sym typeface="Symbol" charset="2"/>
              </a:rPr>
              <a:t>2</a:t>
            </a:r>
            <a:r>
              <a:rPr lang="en-US" altLang="zh-TW" sz="2200">
                <a:solidFill>
                  <a:schemeClr val="hlink"/>
                </a:solidFill>
                <a:sym typeface="Symbol" charset="2"/>
              </a:rPr>
              <a:t>  0</a:t>
            </a:r>
          </a:p>
        </p:txBody>
      </p: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3935413" y="1806575"/>
            <a:ext cx="5443537" cy="3660775"/>
            <a:chOff x="521" y="1818"/>
            <a:chExt cx="2368" cy="2306"/>
          </a:xfrm>
        </p:grpSpPr>
        <p:sp>
          <p:nvSpPr>
            <p:cNvPr id="41988" name="Rectangle 2"/>
            <p:cNvSpPr>
              <a:spLocks noChangeArrowheads="1"/>
            </p:cNvSpPr>
            <p:nvPr/>
          </p:nvSpPr>
          <p:spPr bwMode="auto">
            <a:xfrm>
              <a:off x="1565" y="2027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200">
                  <a:solidFill>
                    <a:schemeClr val="hlink"/>
                  </a:solidFill>
                  <a:sym typeface="Symbol" charset="2"/>
                </a:rPr>
                <a:t>(2, 6)</a:t>
              </a:r>
              <a:endParaRPr lang="zh-TW" altLang="en-US" sz="2200">
                <a:solidFill>
                  <a:schemeClr val="hlink"/>
                </a:solidFill>
                <a:sym typeface="Symbol" charset="2"/>
              </a:endParaRPr>
            </a:p>
          </p:txBody>
        </p:sp>
        <p:sp>
          <p:nvSpPr>
            <p:cNvPr id="41989" name="Rectangle 3"/>
            <p:cNvSpPr>
              <a:spLocks noChangeArrowheads="1"/>
            </p:cNvSpPr>
            <p:nvPr/>
          </p:nvSpPr>
          <p:spPr bwMode="auto">
            <a:xfrm>
              <a:off x="1564" y="3068"/>
              <a:ext cx="544" cy="81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1990" name="Rectangle 6"/>
            <p:cNvSpPr>
              <a:spLocks noChangeArrowheads="1"/>
            </p:cNvSpPr>
            <p:nvPr/>
          </p:nvSpPr>
          <p:spPr bwMode="auto">
            <a:xfrm>
              <a:off x="1020" y="2251"/>
              <a:ext cx="543" cy="1633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521" y="2118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200">
                  <a:solidFill>
                    <a:schemeClr val="hlink"/>
                  </a:solidFill>
                  <a:sym typeface="Symbol" charset="2"/>
                </a:rPr>
                <a:t>(0, 6)</a:t>
              </a:r>
              <a:endParaRPr lang="zh-TW" altLang="en-US" sz="2200">
                <a:solidFill>
                  <a:schemeClr val="hlink"/>
                </a:solidFill>
                <a:sym typeface="Symbol" charset="2"/>
              </a:endParaRPr>
            </a:p>
          </p:txBody>
        </p:sp>
        <p:sp>
          <p:nvSpPr>
            <p:cNvPr id="41992" name="Rectangle 8"/>
            <p:cNvSpPr>
              <a:spLocks noChangeArrowheads="1"/>
            </p:cNvSpPr>
            <p:nvPr/>
          </p:nvSpPr>
          <p:spPr bwMode="auto">
            <a:xfrm>
              <a:off x="762" y="3855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200">
                  <a:solidFill>
                    <a:schemeClr val="hlink"/>
                  </a:solidFill>
                  <a:sym typeface="Symbol" charset="2"/>
                </a:rPr>
                <a:t>(0, 0)</a:t>
              </a:r>
              <a:endParaRPr lang="zh-TW" altLang="en-US" sz="2200">
                <a:solidFill>
                  <a:schemeClr val="hlink"/>
                </a:solidFill>
                <a:sym typeface="Symbol" charset="2"/>
              </a:endParaRPr>
            </a:p>
          </p:txBody>
        </p:sp>
        <p:sp>
          <p:nvSpPr>
            <p:cNvPr id="41993" name="Rectangle 9"/>
            <p:cNvSpPr>
              <a:spLocks noChangeArrowheads="1"/>
            </p:cNvSpPr>
            <p:nvPr/>
          </p:nvSpPr>
          <p:spPr bwMode="auto">
            <a:xfrm>
              <a:off x="1865" y="3847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200">
                  <a:solidFill>
                    <a:schemeClr val="hlink"/>
                  </a:solidFill>
                  <a:sym typeface="Symbol" charset="2"/>
                </a:rPr>
                <a:t>(4, 0)</a:t>
              </a:r>
              <a:endParaRPr lang="zh-TW" altLang="en-US" sz="2200">
                <a:solidFill>
                  <a:schemeClr val="hlink"/>
                </a:solidFill>
                <a:sym typeface="Symbol" charset="2"/>
              </a:endParaRPr>
            </a:p>
          </p:txBody>
        </p:sp>
        <p:sp>
          <p:nvSpPr>
            <p:cNvPr id="41994" name="Line 13"/>
            <p:cNvSpPr>
              <a:spLocks noChangeShapeType="1"/>
            </p:cNvSpPr>
            <p:nvPr/>
          </p:nvSpPr>
          <p:spPr bwMode="auto">
            <a:xfrm>
              <a:off x="1019" y="3884"/>
              <a:ext cx="18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1995" name="Line 14"/>
            <p:cNvSpPr>
              <a:spLocks noChangeShapeType="1"/>
            </p:cNvSpPr>
            <p:nvPr/>
          </p:nvSpPr>
          <p:spPr bwMode="auto">
            <a:xfrm flipV="1">
              <a:off x="1019" y="1888"/>
              <a:ext cx="1" cy="19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1996" name="Line 16"/>
            <p:cNvSpPr>
              <a:spLocks noChangeShapeType="1"/>
            </p:cNvSpPr>
            <p:nvPr/>
          </p:nvSpPr>
          <p:spPr bwMode="auto">
            <a:xfrm>
              <a:off x="1019" y="2251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1997" name="Line 17"/>
            <p:cNvSpPr>
              <a:spLocks noChangeShapeType="1"/>
            </p:cNvSpPr>
            <p:nvPr/>
          </p:nvSpPr>
          <p:spPr bwMode="auto">
            <a:xfrm>
              <a:off x="1019" y="3068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1998" name="Line 20"/>
            <p:cNvSpPr>
              <a:spLocks noChangeShapeType="1"/>
            </p:cNvSpPr>
            <p:nvPr/>
          </p:nvSpPr>
          <p:spPr bwMode="auto">
            <a:xfrm>
              <a:off x="1019" y="2524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1999" name="Line 21"/>
            <p:cNvSpPr>
              <a:spLocks noChangeShapeType="1"/>
            </p:cNvSpPr>
            <p:nvPr/>
          </p:nvSpPr>
          <p:spPr bwMode="auto">
            <a:xfrm>
              <a:off x="1019" y="2796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0" name="Line 22"/>
            <p:cNvSpPr>
              <a:spLocks noChangeShapeType="1"/>
            </p:cNvSpPr>
            <p:nvPr/>
          </p:nvSpPr>
          <p:spPr bwMode="auto">
            <a:xfrm>
              <a:off x="1019" y="3340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1" name="Line 23"/>
            <p:cNvSpPr>
              <a:spLocks noChangeShapeType="1"/>
            </p:cNvSpPr>
            <p:nvPr/>
          </p:nvSpPr>
          <p:spPr bwMode="auto">
            <a:xfrm>
              <a:off x="1019" y="3612"/>
              <a:ext cx="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2" name="Line 24"/>
            <p:cNvSpPr>
              <a:spLocks noChangeShapeType="1"/>
            </p:cNvSpPr>
            <p:nvPr/>
          </p:nvSpPr>
          <p:spPr bwMode="auto">
            <a:xfrm flipV="1">
              <a:off x="1836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3" name="Line 25"/>
            <p:cNvSpPr>
              <a:spLocks noChangeShapeType="1"/>
            </p:cNvSpPr>
            <p:nvPr/>
          </p:nvSpPr>
          <p:spPr bwMode="auto">
            <a:xfrm flipV="1">
              <a:off x="2652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4" name="Line 26"/>
            <p:cNvSpPr>
              <a:spLocks noChangeShapeType="1"/>
            </p:cNvSpPr>
            <p:nvPr/>
          </p:nvSpPr>
          <p:spPr bwMode="auto">
            <a:xfrm flipV="1">
              <a:off x="2108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5" name="Line 27"/>
            <p:cNvSpPr>
              <a:spLocks noChangeShapeType="1"/>
            </p:cNvSpPr>
            <p:nvPr/>
          </p:nvSpPr>
          <p:spPr bwMode="auto">
            <a:xfrm flipV="1">
              <a:off x="2380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6" name="Line 28"/>
            <p:cNvSpPr>
              <a:spLocks noChangeShapeType="1"/>
            </p:cNvSpPr>
            <p:nvPr/>
          </p:nvSpPr>
          <p:spPr bwMode="auto">
            <a:xfrm flipV="1">
              <a:off x="1563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7" name="Line 29"/>
            <p:cNvSpPr>
              <a:spLocks noChangeShapeType="1"/>
            </p:cNvSpPr>
            <p:nvPr/>
          </p:nvSpPr>
          <p:spPr bwMode="auto">
            <a:xfrm flipV="1">
              <a:off x="1291" y="3839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08" name="Rectangle 30"/>
            <p:cNvSpPr>
              <a:spLocks noChangeArrowheads="1"/>
            </p:cNvSpPr>
            <p:nvPr/>
          </p:nvSpPr>
          <p:spPr bwMode="auto">
            <a:xfrm>
              <a:off x="2744" y="3860"/>
              <a:ext cx="145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 anchor="ctr" anchorCtr="1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 i="1">
                  <a:sym typeface="Symbol" charset="2"/>
                </a:rPr>
                <a:t>x</a:t>
              </a:r>
              <a:r>
                <a:rPr lang="en-US" altLang="zh-TW" sz="2000" baseline="-25000">
                  <a:sym typeface="Symbol" charset="2"/>
                </a:rPr>
                <a:t>1</a:t>
              </a:r>
              <a:endParaRPr lang="zh-TW" altLang="en-US" sz="2000" baseline="-25000">
                <a:sym typeface="Symbol" charset="2"/>
              </a:endParaRPr>
            </a:p>
          </p:txBody>
        </p:sp>
        <p:sp>
          <p:nvSpPr>
            <p:cNvPr id="42009" name="Rectangle 31"/>
            <p:cNvSpPr>
              <a:spLocks noChangeArrowheads="1"/>
            </p:cNvSpPr>
            <p:nvPr/>
          </p:nvSpPr>
          <p:spPr bwMode="auto">
            <a:xfrm>
              <a:off x="838" y="1818"/>
              <a:ext cx="145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000" tIns="10800" rIns="18000" bIns="10800" anchor="ctr" anchorCtr="1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 i="1">
                  <a:sym typeface="Symbol" charset="2"/>
                </a:rPr>
                <a:t>x</a:t>
              </a:r>
              <a:r>
                <a:rPr lang="en-US" altLang="zh-TW" sz="2000" baseline="-25000">
                  <a:sym typeface="Symbol" charset="2"/>
                </a:rPr>
                <a:t>2</a:t>
              </a:r>
              <a:endParaRPr lang="zh-TW" altLang="en-US" sz="2000" baseline="-25000">
                <a:sym typeface="Symbol" charset="2"/>
              </a:endParaRPr>
            </a:p>
          </p:txBody>
        </p:sp>
        <p:sp>
          <p:nvSpPr>
            <p:cNvPr id="42010" name="Rectangle 40"/>
            <p:cNvSpPr>
              <a:spLocks noChangeArrowheads="1"/>
            </p:cNvSpPr>
            <p:nvPr/>
          </p:nvSpPr>
          <p:spPr bwMode="auto">
            <a:xfrm>
              <a:off x="2109" y="2980"/>
              <a:ext cx="49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200">
                  <a:solidFill>
                    <a:schemeClr val="hlink"/>
                  </a:solidFill>
                  <a:sym typeface="Symbol" charset="2"/>
                </a:rPr>
                <a:t>(4, 3)</a:t>
              </a:r>
              <a:endParaRPr lang="zh-TW" altLang="en-US" sz="2200">
                <a:solidFill>
                  <a:schemeClr val="hlink"/>
                </a:solidFill>
                <a:sym typeface="Symbol" charset="2"/>
              </a:endParaRPr>
            </a:p>
          </p:txBody>
        </p:sp>
        <p:sp>
          <p:nvSpPr>
            <p:cNvPr id="42011" name="AutoShape 42"/>
            <p:cNvSpPr>
              <a:spLocks noChangeArrowheads="1"/>
            </p:cNvSpPr>
            <p:nvPr/>
          </p:nvSpPr>
          <p:spPr bwMode="auto">
            <a:xfrm>
              <a:off x="1564" y="2251"/>
              <a:ext cx="544" cy="817"/>
            </a:xfrm>
            <a:prstGeom prst="rtTriangle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12" name="Line 43"/>
            <p:cNvSpPr>
              <a:spLocks noChangeShapeType="1"/>
            </p:cNvSpPr>
            <p:nvPr/>
          </p:nvSpPr>
          <p:spPr bwMode="auto">
            <a:xfrm>
              <a:off x="1020" y="2251"/>
              <a:ext cx="543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13" name="Line 44"/>
            <p:cNvSpPr>
              <a:spLocks noChangeShapeType="1"/>
            </p:cNvSpPr>
            <p:nvPr/>
          </p:nvSpPr>
          <p:spPr bwMode="auto">
            <a:xfrm>
              <a:off x="1564" y="2251"/>
              <a:ext cx="544" cy="817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14" name="Line 45"/>
            <p:cNvSpPr>
              <a:spLocks noChangeShapeType="1"/>
            </p:cNvSpPr>
            <p:nvPr/>
          </p:nvSpPr>
          <p:spPr bwMode="auto">
            <a:xfrm>
              <a:off x="2108" y="3068"/>
              <a:ext cx="0" cy="81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15" name="Line 46"/>
            <p:cNvSpPr>
              <a:spLocks noChangeShapeType="1"/>
            </p:cNvSpPr>
            <p:nvPr/>
          </p:nvSpPr>
          <p:spPr bwMode="auto">
            <a:xfrm flipH="1">
              <a:off x="1020" y="3884"/>
              <a:ext cx="1088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16" name="Line 47"/>
            <p:cNvSpPr>
              <a:spLocks noChangeShapeType="1"/>
            </p:cNvSpPr>
            <p:nvPr/>
          </p:nvSpPr>
          <p:spPr bwMode="auto">
            <a:xfrm flipV="1">
              <a:off x="1020" y="2251"/>
              <a:ext cx="0" cy="1633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42017" name="Text Box 48"/>
            <p:cNvSpPr txBox="1">
              <a:spLocks noChangeArrowheads="1"/>
            </p:cNvSpPr>
            <p:nvPr/>
          </p:nvSpPr>
          <p:spPr bwMode="auto">
            <a:xfrm>
              <a:off x="1201" y="2886"/>
              <a:ext cx="77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>
                  <a:solidFill>
                    <a:schemeClr val="hlink"/>
                  </a:solidFill>
                </a:rPr>
                <a:t>Feasible</a:t>
              </a:r>
            </a:p>
            <a:p>
              <a:pPr eaLnBrk="1" hangingPunct="1"/>
              <a:r>
                <a:rPr lang="en-US" altLang="zh-TW">
                  <a:solidFill>
                    <a:schemeClr val="hlink"/>
                  </a:solidFill>
                </a:rPr>
                <a:t>region</a:t>
              </a:r>
            </a:p>
          </p:txBody>
        </p:sp>
        <p:sp>
          <p:nvSpPr>
            <p:cNvPr id="42018" name="AutoShape 52"/>
            <p:cNvSpPr>
              <a:spLocks noChangeArrowheads="1"/>
            </p:cNvSpPr>
            <p:nvPr/>
          </p:nvSpPr>
          <p:spPr bwMode="auto">
            <a:xfrm>
              <a:off x="2077" y="3848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19" name="AutoShape 53"/>
            <p:cNvSpPr>
              <a:spLocks noChangeArrowheads="1"/>
            </p:cNvSpPr>
            <p:nvPr/>
          </p:nvSpPr>
          <p:spPr bwMode="auto">
            <a:xfrm>
              <a:off x="985" y="3843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0" name="AutoShape 56"/>
            <p:cNvSpPr>
              <a:spLocks noChangeArrowheads="1"/>
            </p:cNvSpPr>
            <p:nvPr/>
          </p:nvSpPr>
          <p:spPr bwMode="auto">
            <a:xfrm>
              <a:off x="988" y="2212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1" name="AutoShape 58"/>
            <p:cNvSpPr>
              <a:spLocks noChangeArrowheads="1"/>
            </p:cNvSpPr>
            <p:nvPr/>
          </p:nvSpPr>
          <p:spPr bwMode="auto">
            <a:xfrm>
              <a:off x="1529" y="2212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2" name="AutoShape 60"/>
            <p:cNvSpPr>
              <a:spLocks noChangeArrowheads="1"/>
            </p:cNvSpPr>
            <p:nvPr/>
          </p:nvSpPr>
          <p:spPr bwMode="auto">
            <a:xfrm>
              <a:off x="2075" y="3044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3" name="AutoShape 62"/>
            <p:cNvSpPr>
              <a:spLocks noChangeArrowheads="1"/>
            </p:cNvSpPr>
            <p:nvPr/>
          </p:nvSpPr>
          <p:spPr bwMode="auto">
            <a:xfrm>
              <a:off x="989" y="2212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4" name="AutoShape 63"/>
            <p:cNvSpPr>
              <a:spLocks noChangeArrowheads="1"/>
            </p:cNvSpPr>
            <p:nvPr/>
          </p:nvSpPr>
          <p:spPr bwMode="auto">
            <a:xfrm>
              <a:off x="984" y="3845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42025" name="AutoShape 64"/>
            <p:cNvSpPr>
              <a:spLocks noChangeArrowheads="1"/>
            </p:cNvSpPr>
            <p:nvPr/>
          </p:nvSpPr>
          <p:spPr bwMode="auto">
            <a:xfrm>
              <a:off x="2075" y="3851"/>
              <a:ext cx="68" cy="68"/>
            </a:xfrm>
            <a:prstGeom prst="flowChartConnec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6013" y="115888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/>
              <a:t>Is linear programming (LP) solvable in polynomial time?</a:t>
            </a:r>
            <a:endParaRPr lang="zh-TW" altLang="en-US" dirty="0"/>
          </a:p>
        </p:txBody>
      </p:sp>
      <p:sp>
        <p:nvSpPr>
          <p:cNvPr id="43010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27088" y="1412875"/>
            <a:ext cx="7777162" cy="1439863"/>
          </a:xfrm>
        </p:spPr>
        <p:txBody>
          <a:bodyPr/>
          <a:lstStyle/>
          <a:p>
            <a:pPr eaLnBrk="1" hangingPunct="1"/>
            <a:r>
              <a:rPr lang="en-US" altLang="zh-TW" sz="2400">
                <a:latin typeface="Times New Roman" charset="0"/>
                <a:ea typeface="新細明體" charset="-120"/>
                <a:cs typeface="Times New Roman" charset="0"/>
              </a:rPr>
              <a:t>If we examine the feasible corner points one by one, then the number of iterations would be </a:t>
            </a:r>
            <a:r>
              <a:rPr lang="en-US" altLang="zh-TW" sz="2400">
                <a:solidFill>
                  <a:srgbClr val="FF0000"/>
                </a:solidFill>
                <a:latin typeface="Times New Roman" charset="0"/>
                <a:ea typeface="新細明體" charset="-120"/>
                <a:cs typeface="Times New Roman" charset="0"/>
              </a:rPr>
              <a:t>exponential in the number of decision variables</a:t>
            </a:r>
            <a:endParaRPr lang="zh-TW" altLang="en-US" sz="2400">
              <a:latin typeface="Times New Roman" charset="0"/>
              <a:ea typeface="新細明體" charset="-120"/>
              <a:cs typeface="Times New Roman" charset="0"/>
            </a:endParaRPr>
          </a:p>
        </p:txBody>
      </p:sp>
      <p:grpSp>
        <p:nvGrpSpPr>
          <p:cNvPr id="51" name="群組 50"/>
          <p:cNvGrpSpPr>
            <a:grpSpLocks/>
          </p:cNvGrpSpPr>
          <p:nvPr/>
        </p:nvGrpSpPr>
        <p:grpSpPr bwMode="auto">
          <a:xfrm>
            <a:off x="6075363" y="2924175"/>
            <a:ext cx="3068637" cy="3249613"/>
            <a:chOff x="6075363" y="2924944"/>
            <a:chExt cx="3068637" cy="3248248"/>
          </a:xfrm>
        </p:grpSpPr>
        <p:pic>
          <p:nvPicPr>
            <p:cNvPr id="430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2924944"/>
              <a:ext cx="1985962" cy="254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</p:pic>
        <p:sp>
          <p:nvSpPr>
            <p:cNvPr id="43014" name="文字方塊 11"/>
            <p:cNvSpPr txBox="1">
              <a:spLocks noChangeArrowheads="1"/>
            </p:cNvSpPr>
            <p:nvPr/>
          </p:nvSpPr>
          <p:spPr bwMode="auto">
            <a:xfrm>
              <a:off x="6075363" y="5157192"/>
              <a:ext cx="3068637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eaLnBrk="1" hangingPunct="1"/>
              <a:endParaRPr lang="en-US" altLang="zh-TW" sz="2000">
                <a:latin typeface="Bookman Old Style" charset="0"/>
              </a:endParaRPr>
            </a:p>
            <a:p>
              <a:pPr algn="ctr" eaLnBrk="1" hangingPunct="1"/>
              <a:r>
                <a:rPr lang="en-US" altLang="zh-TW" sz="2000">
                  <a:latin typeface="Bookman Old Style" charset="0"/>
                </a:rPr>
                <a:t>George Danzig </a:t>
              </a:r>
            </a:p>
            <a:p>
              <a:pPr algn="ctr" eaLnBrk="1" hangingPunct="1"/>
              <a:r>
                <a:rPr lang="en-US" altLang="zh-TW" sz="2000">
                  <a:latin typeface="Bookman Old Style" charset="0"/>
                </a:rPr>
                <a:t>(1914 – 2005)</a:t>
              </a:r>
              <a:endParaRPr lang="zh-TW" altLang="en-US" sz="2000">
                <a:latin typeface="Bookman Old Style" charset="0"/>
              </a:endParaRPr>
            </a:p>
          </p:txBody>
        </p:sp>
      </p:grpSp>
      <p:sp>
        <p:nvSpPr>
          <p:cNvPr id="50" name="文字版面配置區 2"/>
          <p:cNvSpPr txBox="1">
            <a:spLocks/>
          </p:cNvSpPr>
          <p:nvPr/>
        </p:nvSpPr>
        <p:spPr bwMode="auto">
          <a:xfrm>
            <a:off x="827088" y="3213100"/>
            <a:ext cx="49688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  <a:cs typeface="Times New Roman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kumimoji="1"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r>
              <a:rPr lang="en-US" altLang="zh-TW" sz="2400">
                <a:solidFill>
                  <a:srgbClr val="0000FF"/>
                </a:solidFill>
              </a:rPr>
              <a:t>Simplex method</a:t>
            </a:r>
            <a:r>
              <a:rPr lang="en-US" altLang="zh-TW" sz="2400"/>
              <a:t> is practically efficient and theoretically beautiful. Unfortunately, the running time of simplex method could be given in the objective values </a:t>
            </a:r>
            <a:endParaRPr lang="zh-TW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611188" y="260350"/>
            <a:ext cx="8229600" cy="8651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Garamond" charset="0"/>
                <a:ea typeface="標楷體" charset="0"/>
              </a:rPr>
              <a:t>Two Milestones in LP</a:t>
            </a:r>
            <a:endParaRPr lang="zh-TW" altLang="en-US" dirty="0">
              <a:latin typeface="Garamond" charset="0"/>
              <a:ea typeface="標楷體" charset="0"/>
            </a:endParaRPr>
          </a:p>
        </p:txBody>
      </p:sp>
      <p:sp>
        <p:nvSpPr>
          <p:cNvPr id="24578" name="內容版面配置區 3"/>
          <p:cNvSpPr>
            <a:spLocks noGrp="1"/>
          </p:cNvSpPr>
          <p:nvPr>
            <p:ph sz="half" idx="2"/>
          </p:nvPr>
        </p:nvSpPr>
        <p:spPr>
          <a:xfrm>
            <a:off x="644379" y="981075"/>
            <a:ext cx="6048375" cy="4321175"/>
          </a:xfrm>
        </p:spPr>
        <p:txBody>
          <a:bodyPr/>
          <a:lstStyle/>
          <a:p>
            <a:pPr eaLnBrk="1" hangingPunct="1">
              <a:buFont typeface="Wingdings 2" charset="0"/>
              <a:buChar char=""/>
              <a:defRPr/>
            </a:pPr>
            <a:r>
              <a:rPr lang="en-US" altLang="zh-TW" dirty="0">
                <a:latin typeface="Times New Roman" charset="0"/>
                <a:ea typeface="標楷體" charset="0"/>
              </a:rPr>
              <a:t>1979: Leonid </a:t>
            </a:r>
            <a:r>
              <a:rPr lang="en-US" altLang="zh-TW" dirty="0" err="1">
                <a:latin typeface="Times New Roman" charset="0"/>
                <a:ea typeface="標楷體" charset="0"/>
              </a:rPr>
              <a:t>Khachian</a:t>
            </a:r>
            <a:r>
              <a:rPr lang="en-US" altLang="zh-TW" dirty="0">
                <a:latin typeface="Times New Roman" charset="0"/>
                <a:ea typeface="標楷體" charset="0"/>
              </a:rPr>
              <a:t> (1962-2005)  proposed the </a:t>
            </a:r>
            <a:r>
              <a:rPr lang="en-US" altLang="zh-TW" i="1" dirty="0">
                <a:latin typeface="Times New Roman" charset="0"/>
                <a:ea typeface="標楷體" charset="0"/>
              </a:rPr>
              <a:t>ellipsoid algorithm</a:t>
            </a:r>
            <a:r>
              <a:rPr lang="en-US" altLang="zh-TW" dirty="0">
                <a:latin typeface="Times New Roman" charset="0"/>
                <a:ea typeface="標楷體" charset="0"/>
              </a:rPr>
              <a:t> that can solve linear programs in polynomial time</a:t>
            </a:r>
            <a:endParaRPr lang="zh-TW" altLang="en-US" dirty="0">
              <a:latin typeface="Times New Roman" charset="0"/>
              <a:ea typeface="標楷體" charset="0"/>
            </a:endParaRPr>
          </a:p>
          <a:p>
            <a:pPr marL="0" indent="0" eaLnBrk="1" hangingPunct="1">
              <a:buFont typeface="Wingdings" charset="0"/>
              <a:buNone/>
              <a:defRPr/>
            </a:pPr>
            <a:endParaRPr lang="en-US" altLang="zh-TW" dirty="0">
              <a:latin typeface="Times New Roman" charset="0"/>
              <a:ea typeface="標楷體" charset="0"/>
            </a:endParaRPr>
          </a:p>
          <a:p>
            <a:pPr eaLnBrk="1" hangingPunct="1">
              <a:buFont typeface="Wingdings 2" charset="0"/>
              <a:buChar char=""/>
              <a:defRPr/>
            </a:pPr>
            <a:endParaRPr lang="en-US" altLang="zh-TW" dirty="0">
              <a:latin typeface="Times New Roman" charset="0"/>
              <a:ea typeface="標楷體" charset="0"/>
            </a:endParaRPr>
          </a:p>
          <a:p>
            <a:pPr eaLnBrk="1" hangingPunct="1">
              <a:buFont typeface="Wingdings 2" charset="0"/>
              <a:buChar char=""/>
              <a:defRPr/>
            </a:pPr>
            <a:endParaRPr lang="en-US" altLang="zh-TW" dirty="0">
              <a:latin typeface="Times New Roman" charset="0"/>
              <a:ea typeface="標楷體" charset="0"/>
            </a:endParaRPr>
          </a:p>
          <a:p>
            <a:pPr eaLnBrk="1" hangingPunct="1">
              <a:buFont typeface="Wingdings 2" charset="0"/>
              <a:buChar char=""/>
              <a:defRPr/>
            </a:pPr>
            <a:endParaRPr lang="en-US" altLang="zh-TW" dirty="0">
              <a:latin typeface="Times New Roman" charset="0"/>
              <a:ea typeface="標楷體" charset="0"/>
            </a:endParaRPr>
          </a:p>
          <a:p>
            <a:pPr eaLnBrk="1" hangingPunct="1">
              <a:buFont typeface="Wingdings 2" charset="0"/>
              <a:buChar char=""/>
              <a:defRPr/>
            </a:pPr>
            <a:endParaRPr lang="en-US" altLang="zh-TW" dirty="0">
              <a:latin typeface="Times New Roman" charset="0"/>
              <a:ea typeface="標楷體" charset="0"/>
            </a:endParaRPr>
          </a:p>
          <a:p>
            <a:pPr eaLnBrk="1" hangingPunct="1">
              <a:buFont typeface="Wingdings 2" charset="0"/>
              <a:buChar char=""/>
              <a:defRPr/>
            </a:pPr>
            <a:r>
              <a:rPr lang="en-US" altLang="zh-TW" dirty="0">
                <a:latin typeface="Times New Roman" charset="0"/>
                <a:ea typeface="標楷體" charset="0"/>
              </a:rPr>
              <a:t>1984:  </a:t>
            </a:r>
            <a:r>
              <a:rPr lang="en-US" altLang="zh-TW" dirty="0" err="1">
                <a:latin typeface="Times New Roman" charset="0"/>
                <a:ea typeface="標楷體" charset="0"/>
              </a:rPr>
              <a:t>Narendra</a:t>
            </a:r>
            <a:r>
              <a:rPr lang="en-US" altLang="zh-TW" dirty="0">
                <a:latin typeface="Times New Roman" charset="0"/>
                <a:ea typeface="標楷體" charset="0"/>
              </a:rPr>
              <a:t> </a:t>
            </a:r>
            <a:r>
              <a:rPr lang="en-US" altLang="zh-TW" dirty="0" err="1">
                <a:latin typeface="Times New Roman" charset="0"/>
                <a:ea typeface="標楷體" charset="0"/>
              </a:rPr>
              <a:t>Karmarkar</a:t>
            </a:r>
            <a:r>
              <a:rPr lang="en-US" altLang="zh-TW" dirty="0">
                <a:latin typeface="Times New Roman" charset="0"/>
                <a:ea typeface="標楷體" charset="0"/>
              </a:rPr>
              <a:t> developed </a:t>
            </a:r>
            <a:r>
              <a:rPr lang="en-US" altLang="zh-TW" i="1" dirty="0">
                <a:latin typeface="Times New Roman" charset="0"/>
                <a:ea typeface="標楷體" charset="0"/>
              </a:rPr>
              <a:t>interior method</a:t>
            </a:r>
            <a:r>
              <a:rPr lang="en-US" altLang="zh-TW" dirty="0">
                <a:latin typeface="Times New Roman" charset="0"/>
                <a:ea typeface="標楷體" charset="0"/>
              </a:rPr>
              <a:t>  that is very fast in practice</a:t>
            </a:r>
            <a:endParaRPr lang="zh-TW" altLang="en-US" dirty="0">
              <a:latin typeface="Times New Roman" charset="0"/>
              <a:ea typeface="標楷體" charset="0"/>
            </a:endParaRPr>
          </a:p>
        </p:txBody>
      </p:sp>
      <p:pic>
        <p:nvPicPr>
          <p:cNvPr id="44035" name="Picture 5" descr="Khachiyan-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981075"/>
            <a:ext cx="19431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6" descr="karmark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412864"/>
            <a:ext cx="194468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07504" y="2984991"/>
            <a:ext cx="6876256" cy="1492711"/>
            <a:chOff x="107504" y="2984991"/>
            <a:chExt cx="6876256" cy="149271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3775" y="2984991"/>
              <a:ext cx="3560914" cy="668163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504" y="3679008"/>
              <a:ext cx="6876256" cy="79869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052513"/>
            <a:ext cx="7602537" cy="4892675"/>
          </a:xfrm>
        </p:spPr>
      </p:pic>
    </p:spTree>
  </p:cSld>
  <p:clrMapOvr>
    <a:masterClrMapping/>
  </p:clrMapOvr>
  <p:transition spd="slow">
    <p:randomBar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標題 1"/>
          <p:cNvSpPr>
            <a:spLocks noGrp="1"/>
          </p:cNvSpPr>
          <p:nvPr>
            <p:ph type="title"/>
          </p:nvPr>
        </p:nvSpPr>
        <p:spPr>
          <a:xfrm>
            <a:off x="279400" y="247650"/>
            <a:ext cx="8864600" cy="95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Times New Roman" charset="0"/>
                <a:ea typeface="Times New Roman" charset="0"/>
                <a:cs typeface="Times New Roman" charset="0"/>
              </a:rPr>
              <a:t>The Prize in Economic Sciences 1975</a:t>
            </a:r>
            <a:br>
              <a:rPr lang="en-US" altLang="zh-TW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u="sng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L.V. Kantorovich and </a:t>
            </a:r>
            <a:r>
              <a:rPr lang="en-US" altLang="zh-TW" u="sng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T.C. Koopmans</a:t>
            </a:r>
            <a:endParaRPr lang="zh-TW" altLang="en-US">
              <a:latin typeface="Times New Roman" charset="0"/>
            </a:endParaRPr>
          </a:p>
        </p:txBody>
      </p:sp>
      <p:pic>
        <p:nvPicPr>
          <p:cNvPr id="46082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47825"/>
            <a:ext cx="8142287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矩形 1"/>
          <p:cNvSpPr>
            <a:spLocks noChangeArrowheads="1"/>
          </p:cNvSpPr>
          <p:nvPr/>
        </p:nvSpPr>
        <p:spPr bwMode="auto">
          <a:xfrm>
            <a:off x="4572000" y="126841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rgbClr val="3333FF"/>
                </a:solidFill>
                <a:latin typeface="Book Antiqua" charset="0"/>
              </a:rPr>
              <a:t>The Sveriges Riksbank Prize in Economic Sciences in Memory of Alfred Nobel</a:t>
            </a:r>
            <a:endParaRPr lang="zh-TW" altLang="en-US">
              <a:solidFill>
                <a:srgbClr val="3333FF"/>
              </a:solidFill>
              <a:latin typeface="Book Antiqua" charset="0"/>
            </a:endParaRPr>
          </a:p>
        </p:txBody>
      </p:sp>
      <p:pic>
        <p:nvPicPr>
          <p:cNvPr id="46084" name="內容版面配置區 4" descr="DSC0061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933825"/>
            <a:ext cx="24161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/>
          <p:cNvSpPr>
            <a:spLocks noGrp="1"/>
          </p:cNvSpPr>
          <p:nvPr>
            <p:ph type="title"/>
          </p:nvPr>
        </p:nvSpPr>
        <p:spPr>
          <a:xfrm>
            <a:off x="279400" y="234950"/>
            <a:ext cx="8864600" cy="95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Times New Roman" charset="0"/>
                <a:ea typeface="Times New Roman" charset="0"/>
                <a:cs typeface="Times New Roman" charset="0"/>
              </a:rPr>
              <a:t>The Prize in Economic Sciences 1975</a:t>
            </a:r>
            <a:br>
              <a:rPr lang="en-US" altLang="zh-TW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TW" u="sng">
                <a:latin typeface="Times New Roman" charset="0"/>
                <a:ea typeface="Times New Roman" charset="0"/>
                <a:cs typeface="Times New Roman" charset="0"/>
                <a:hlinkClick r:id="rId2"/>
              </a:rPr>
              <a:t>L. V. Kantorovich and </a:t>
            </a:r>
            <a:r>
              <a:rPr lang="en-US" altLang="zh-TW" u="sng">
                <a:latin typeface="Times New Roman" charset="0"/>
                <a:ea typeface="Times New Roman" charset="0"/>
                <a:cs typeface="Times New Roman" charset="0"/>
                <a:hlinkClick r:id="rId3"/>
              </a:rPr>
              <a:t>T.C. Koopmans</a:t>
            </a:r>
            <a:endParaRPr lang="zh-TW" altLang="en-US">
              <a:latin typeface="Times New Roman" charset="0"/>
            </a:endParaRPr>
          </a:p>
        </p:txBody>
      </p:sp>
      <p:pic>
        <p:nvPicPr>
          <p:cNvPr id="47106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66863"/>
            <a:ext cx="7737475" cy="498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矩形 3"/>
          <p:cNvSpPr>
            <a:spLocks noChangeArrowheads="1"/>
          </p:cNvSpPr>
          <p:nvPr/>
        </p:nvSpPr>
        <p:spPr bwMode="auto">
          <a:xfrm>
            <a:off x="4572000" y="119697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>
                <a:solidFill>
                  <a:srgbClr val="3333FF"/>
                </a:solidFill>
                <a:latin typeface="Book Antiqua" charset="0"/>
              </a:rPr>
              <a:t>The Sveriges Riksbank Prize in Economic Sciences in Memory of Alfred Nobel</a:t>
            </a:r>
            <a:endParaRPr lang="zh-TW" altLang="en-US">
              <a:solidFill>
                <a:srgbClr val="3333FF"/>
              </a:solidFill>
              <a:latin typeface="Book Antiqua" charset="0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矩形 4"/>
          <p:cNvSpPr>
            <a:spLocks noChangeArrowheads="1"/>
          </p:cNvSpPr>
          <p:nvPr/>
        </p:nvSpPr>
        <p:spPr bwMode="auto">
          <a:xfrm>
            <a:off x="1328738" y="5119688"/>
            <a:ext cx="77200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>
                <a:latin typeface="Bookman Old Style" charset="0"/>
              </a:rPr>
              <a:t>Koopmans, Dantzig, Kantorovich (1976)</a:t>
            </a:r>
          </a:p>
          <a:p>
            <a:pPr eaLnBrk="1" hangingPunct="1"/>
            <a:r>
              <a:rPr lang="en-US" altLang="zh-TW">
                <a:latin typeface="Bookman Old Style" charset="0"/>
              </a:rPr>
              <a:t>-- from “On the Shoulders of Giants”: A brief excursion into the history of mathematical programming 1” by R. Tichatschke</a:t>
            </a:r>
            <a:endParaRPr lang="zh-TW" altLang="en-US">
              <a:latin typeface="Bookman Old Style" charset="0"/>
            </a:endParaRPr>
          </a:p>
        </p:txBody>
      </p:sp>
      <p:pic>
        <p:nvPicPr>
          <p:cNvPr id="48130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482600"/>
            <a:ext cx="4624387" cy="437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>
          <a:xfrm>
            <a:off x="971600" y="1124"/>
            <a:ext cx="6768752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 dirty="0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Asymptotic notation</a:t>
            </a:r>
            <a:endParaRPr kumimoji="0" lang="zh-TW" altLang="en-US" dirty="0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1506" name="內容版面配置區 2"/>
          <p:cNvSpPr>
            <a:spLocks noGrp="1"/>
          </p:cNvSpPr>
          <p:nvPr>
            <p:ph idx="1"/>
          </p:nvPr>
        </p:nvSpPr>
        <p:spPr>
          <a:xfrm>
            <a:off x="1006691" y="1144124"/>
            <a:ext cx="7097713" cy="4933950"/>
          </a:xfrm>
        </p:spPr>
        <p:txBody>
          <a:bodyPr/>
          <a:lstStyle/>
          <a:p>
            <a:pPr eaLnBrk="1" hangingPunct="1"/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Asymptotic efficiency of an algorithm</a:t>
            </a:r>
          </a:p>
          <a:p>
            <a:pPr lvl="1" eaLnBrk="1" hangingPunct="1"/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we are concerned with how the running time of an algorithm increases with the size of the input in the limit, as the size of the input increases without bound</a:t>
            </a:r>
          </a:p>
          <a:p>
            <a:pPr eaLnBrk="1" hangingPunct="1"/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Which one grows faster? </a:t>
            </a:r>
          </a:p>
          <a:p>
            <a:pPr lvl="1" eaLnBrk="1" hangingPunct="1"/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= 1000×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endParaRPr kumimoji="0" lang="en-US" altLang="zh-TW" dirty="0">
              <a:latin typeface="Book Antiqua" charset="0"/>
              <a:ea typeface="新細明體" charset="-120"/>
              <a:cs typeface="Times New Roman" charset="0"/>
            </a:endParaRPr>
          </a:p>
          <a:p>
            <a:pPr lvl="1" eaLnBrk="1" hangingPunct="1"/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= 5×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3</a:t>
            </a:r>
            <a:endParaRPr kumimoji="0" lang="en-US" altLang="zh-TW" dirty="0">
              <a:latin typeface="Book Antiqua" charset="0"/>
              <a:ea typeface="新細明體" charset="-120"/>
              <a:cs typeface="Times New Roman" charset="0"/>
            </a:endParaRPr>
          </a:p>
          <a:p>
            <a:pPr lvl="1" eaLnBrk="1" hangingPunct="1"/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3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= 10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-8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×2</a:t>
            </a:r>
            <a:r>
              <a:rPr kumimoji="0" lang="en-US" altLang="zh-TW" i="1" baseline="30000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</a:p>
          <a:p>
            <a:pPr eaLnBrk="1" hangingPunct="1"/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In the asymptotic notion, the coefficient in the function is less relevant</a:t>
            </a:r>
            <a:endParaRPr kumimoji="0" lang="zh-TW" altLang="en-US" dirty="0">
              <a:latin typeface="Book Antiqua" charset="0"/>
              <a:ea typeface="新細明體" charset="-120"/>
              <a:cs typeface="Times New Roman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84810" y="259462"/>
            <a:ext cx="7200900" cy="876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TW" dirty="0"/>
              <a:t>Weighted Set Cover</a:t>
            </a:r>
            <a:endParaRPr kumimoji="1"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809625" y="1411289"/>
            <a:ext cx="7699375" cy="2424111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kumimoji="1" lang="en-US" altLang="zh-TW" sz="2800" dirty="0"/>
              <a:t> A set </a:t>
            </a:r>
            <a:r>
              <a:rPr kumimoji="1" lang="en-US" altLang="zh-TW" sz="2800" i="1" dirty="0"/>
              <a:t>S</a:t>
            </a:r>
            <a:r>
              <a:rPr kumimoji="1" lang="en-US" altLang="zh-TW" sz="2800" dirty="0"/>
              <a:t>={1, 2, …, </a:t>
            </a:r>
            <a:r>
              <a:rPr kumimoji="1" lang="en-US" altLang="zh-TW" sz="2800" i="1" dirty="0"/>
              <a:t>n</a:t>
            </a:r>
            <a:r>
              <a:rPr kumimoji="1" lang="en-US" altLang="zh-TW" sz="2800" dirty="0"/>
              <a:t>} and a collection of its subsets </a:t>
            </a:r>
            <a:r>
              <a:rPr kumimoji="1" lang="en-US" altLang="zh-TW" sz="2800" i="1" dirty="0"/>
              <a:t>S</a:t>
            </a:r>
            <a:r>
              <a:rPr kumimoji="1" lang="en-US" altLang="zh-TW" sz="2800" baseline="-25000" dirty="0"/>
              <a:t>1</a:t>
            </a:r>
            <a:r>
              <a:rPr kumimoji="1" lang="en-US" altLang="zh-TW" sz="2800" dirty="0"/>
              <a:t>, </a:t>
            </a:r>
            <a:r>
              <a:rPr kumimoji="1" lang="en-US" altLang="zh-TW" sz="2800" i="1" dirty="0"/>
              <a:t>S</a:t>
            </a:r>
            <a:r>
              <a:rPr kumimoji="1" lang="en-US" altLang="zh-TW" sz="2800" baseline="-25000" dirty="0"/>
              <a:t>2</a:t>
            </a:r>
            <a:r>
              <a:rPr kumimoji="1" lang="en-US" altLang="zh-TW" sz="2800" dirty="0"/>
              <a:t>, …, </a:t>
            </a:r>
            <a:r>
              <a:rPr kumimoji="1" lang="en-US" altLang="zh-TW" sz="2800" i="1" dirty="0"/>
              <a:t>S</a:t>
            </a:r>
            <a:r>
              <a:rPr kumimoji="1" lang="en-US" altLang="zh-TW" sz="2800" i="1" baseline="-25000" dirty="0"/>
              <a:t>m</a:t>
            </a:r>
            <a:r>
              <a:rPr kumimoji="1" lang="en-US" altLang="zh-TW" sz="2800" dirty="0"/>
              <a:t> with weights </a:t>
            </a:r>
            <a:r>
              <a:rPr kumimoji="1" lang="en-US" altLang="zh-TW" sz="2800" i="1" dirty="0"/>
              <a:t>w</a:t>
            </a:r>
            <a:r>
              <a:rPr kumimoji="1" lang="en-US" altLang="zh-TW" sz="2800" baseline="-25000" dirty="0"/>
              <a:t>1</a:t>
            </a:r>
            <a:r>
              <a:rPr kumimoji="1" lang="en-US" altLang="zh-TW" sz="2800" dirty="0"/>
              <a:t>, </a:t>
            </a:r>
            <a:r>
              <a:rPr kumimoji="1" lang="en-US" altLang="zh-TW" sz="2800" i="1" dirty="0"/>
              <a:t>w</a:t>
            </a:r>
            <a:r>
              <a:rPr kumimoji="1" lang="en-US" altLang="zh-TW" sz="2800" baseline="-25000" dirty="0"/>
              <a:t>2</a:t>
            </a:r>
            <a:r>
              <a:rPr kumimoji="1" lang="en-US" altLang="zh-TW" sz="2800" dirty="0"/>
              <a:t>, …, </a:t>
            </a:r>
            <a:r>
              <a:rPr kumimoji="1" lang="en-US" altLang="zh-TW" sz="2800" i="1" dirty="0" err="1"/>
              <a:t>w</a:t>
            </a:r>
            <a:r>
              <a:rPr kumimoji="1" lang="en-US" altLang="zh-TW" sz="2800" i="1" baseline="-25000" dirty="0" err="1"/>
              <a:t>m</a:t>
            </a:r>
            <a:r>
              <a:rPr kumimoji="1" lang="en-US" altLang="zh-TW" sz="2800" dirty="0"/>
              <a:t> 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 We want to find the minimum weighted cover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 Decision variables: </a:t>
            </a:r>
            <a:r>
              <a:rPr kumimoji="1" lang="en-US" altLang="zh-TW" i="1" dirty="0" err="1"/>
              <a:t>y</a:t>
            </a:r>
            <a:r>
              <a:rPr kumimoji="1" lang="en-US" altLang="zh-TW" i="1" baseline="-25000" dirty="0" err="1"/>
              <a:t>i</a:t>
            </a:r>
            <a:r>
              <a:rPr kumimoji="1" lang="en-US" altLang="zh-TW" i="1" baseline="-25000" dirty="0"/>
              <a:t> </a:t>
            </a:r>
            <a:r>
              <a:rPr kumimoji="1" lang="en-US" altLang="zh-TW" dirty="0"/>
              <a:t>=1 if subset </a:t>
            </a:r>
            <a:r>
              <a:rPr kumimoji="1" lang="en-US" altLang="zh-TW" i="1" dirty="0"/>
              <a:t>S</a:t>
            </a:r>
            <a:r>
              <a:rPr kumimoji="1" lang="en-US" altLang="zh-TW" i="1" baseline="-25000" dirty="0"/>
              <a:t>i</a:t>
            </a:r>
            <a:r>
              <a:rPr kumimoji="1" lang="en-US" altLang="zh-TW" dirty="0"/>
              <a:t> is selected; 0, 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 txBox="1">
                <a:spLocks/>
              </p:cNvSpPr>
              <p:nvPr/>
            </p:nvSpPr>
            <p:spPr bwMode="auto">
              <a:xfrm>
                <a:off x="4860032" y="3645024"/>
                <a:ext cx="3965575" cy="278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90488" indent="-90488" algn="l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charset="0"/>
                  <a:buChar char=" "/>
                  <a:defRPr sz="20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1pPr>
                <a:lvl2pPr marL="382588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2pPr>
                <a:lvl3pPr marL="566738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3pPr>
                <a:lvl4pPr marL="749300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4pPr>
                <a:lvl5pPr marL="931863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400" i="0" smtClean="0">
                          <a:latin typeface="Cambria Math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kumimoji="1" lang="en-US" altLang="zh-TW" sz="2400" b="0" i="0" smtClean="0">
                          <a:latin typeface="Cambria Math" charset="0"/>
                        </a:rPr>
                        <m:t>in</m:t>
                      </m:r>
                      <m:r>
                        <a:rPr kumimoji="1" lang="en-US" altLang="zh-TW" sz="240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is-I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TW" sz="240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 ∀ 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element</m:t>
                          </m:r>
                          <m:r>
                            <a:rPr lang="en-US" altLang="zh-TW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kumimoji="1" lang="en-US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{0, 1}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0032" y="3645024"/>
                <a:ext cx="3965575" cy="2781300"/>
              </a:xfrm>
              <a:prstGeom prst="rect">
                <a:avLst/>
              </a:prstGeom>
              <a:blipFill rotWithShape="0">
                <a:blip r:embed="rId2"/>
                <a:stretch>
                  <a:fillRect l="-4608" b="-30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1187624" y="4293096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Known </a:t>
            </a:r>
            <a:r>
              <a:rPr lang="en-US" altLang="zh-TW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cofficient</a:t>
            </a:r>
            <a:r>
              <a:rPr lang="en-US" altLang="zh-TW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kumimoji="1" lang="en-US" altLang="zh-TW" i="1" baseline="-25000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i,j</a:t>
            </a:r>
            <a:r>
              <a:rPr kumimoji="1" lang="en-US" altLang="zh-TW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=1, if element </a:t>
            </a:r>
          </a:p>
          <a:p>
            <a:r>
              <a:rPr kumimoji="1" lang="en-US" altLang="zh-TW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j</a:t>
            </a:r>
            <a:r>
              <a:rPr kumimoji="1" lang="en-US" altLang="zh-TW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is in set </a:t>
            </a:r>
            <a:r>
              <a:rPr kumimoji="1" lang="en-US" altLang="zh-TW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r>
              <a:rPr kumimoji="1" lang="en-US" altLang="zh-TW" i="1" baseline="-250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</a:t>
            </a:r>
            <a:endParaRPr kumimoji="1" lang="zh-TW" altLang="en-US" i="1" baseline="-250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14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0900" y="203200"/>
            <a:ext cx="7200900" cy="876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TW" dirty="0"/>
              <a:t>Meters Cover</a:t>
            </a:r>
            <a:endParaRPr kumimoji="1" lang="zh-TW" altLang="en-US" dirty="0"/>
          </a:p>
        </p:txBody>
      </p:sp>
      <p:sp>
        <p:nvSpPr>
          <p:cNvPr id="18434" name="內容版面配置區 2"/>
          <p:cNvSpPr>
            <a:spLocks noGrp="1"/>
          </p:cNvSpPr>
          <p:nvPr>
            <p:ph idx="1"/>
          </p:nvPr>
        </p:nvSpPr>
        <p:spPr>
          <a:xfrm>
            <a:off x="850900" y="1601789"/>
            <a:ext cx="7670800" cy="4367212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kumimoji="1" lang="en-US" altLang="zh-TW" sz="2800" dirty="0"/>
              <a:t>A set </a:t>
            </a:r>
            <a:r>
              <a:rPr kumimoji="1" lang="en-US" altLang="zh-TW" sz="2800" i="1" dirty="0"/>
              <a:t>S</a:t>
            </a:r>
            <a:r>
              <a:rPr kumimoji="1" lang="en-US" altLang="zh-TW" sz="2800" dirty="0"/>
              <a:t>={1, 2, …, </a:t>
            </a:r>
            <a:r>
              <a:rPr kumimoji="1" lang="en-US" altLang="zh-TW" sz="2800" i="1" dirty="0"/>
              <a:t>n</a:t>
            </a:r>
            <a:r>
              <a:rPr kumimoji="1" lang="en-US" altLang="zh-TW" sz="2800" dirty="0"/>
              <a:t>} and a collection of its subsets </a:t>
            </a:r>
            <a:r>
              <a:rPr kumimoji="1" lang="en-US" altLang="zh-TW" sz="2800" i="1" dirty="0"/>
              <a:t>S</a:t>
            </a:r>
            <a:r>
              <a:rPr kumimoji="1" lang="en-US" altLang="zh-TW" sz="2800" baseline="-25000" dirty="0"/>
              <a:t>1</a:t>
            </a:r>
            <a:r>
              <a:rPr kumimoji="1" lang="en-US" altLang="zh-TW" sz="2800" dirty="0"/>
              <a:t>, </a:t>
            </a:r>
            <a:r>
              <a:rPr kumimoji="1" lang="en-US" altLang="zh-TW" sz="2800" i="1" dirty="0"/>
              <a:t>S</a:t>
            </a:r>
            <a:r>
              <a:rPr kumimoji="1" lang="en-US" altLang="zh-TW" sz="2800" baseline="-25000" dirty="0"/>
              <a:t>2</a:t>
            </a:r>
            <a:r>
              <a:rPr kumimoji="1" lang="en-US" altLang="zh-TW" sz="2800" dirty="0"/>
              <a:t>, …, </a:t>
            </a:r>
            <a:r>
              <a:rPr kumimoji="1" lang="en-US" altLang="zh-TW" sz="2800" i="1" dirty="0"/>
              <a:t>S</a:t>
            </a:r>
            <a:r>
              <a:rPr kumimoji="1" lang="en-US" altLang="zh-TW" sz="2800" i="1" baseline="-25000" dirty="0"/>
              <a:t>m</a:t>
            </a:r>
            <a:endParaRPr kumimoji="1" lang="en-US" altLang="zh-TW" sz="2800" i="1" dirty="0"/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Each subset </a:t>
            </a:r>
            <a:r>
              <a:rPr kumimoji="1" lang="en-US" altLang="zh-TW" sz="2800" i="1" dirty="0"/>
              <a:t>S</a:t>
            </a:r>
            <a:r>
              <a:rPr kumimoji="1" lang="en-US" altLang="zh-TW" sz="2800" i="1" baseline="-25000" dirty="0"/>
              <a:t>i</a:t>
            </a:r>
            <a:r>
              <a:rPr kumimoji="1" lang="en-US" altLang="zh-TW" sz="2800" dirty="0"/>
              <a:t> (</a:t>
            </a:r>
            <a:r>
              <a:rPr lang="en-US" altLang="zh-TW" dirty="0"/>
              <a:t>receiver at some pole</a:t>
            </a:r>
            <a:r>
              <a:rPr kumimoji="1" lang="en-US" altLang="zh-TW" sz="2800" dirty="0"/>
              <a:t>) is associated with a weight </a:t>
            </a:r>
            <a:r>
              <a:rPr kumimoji="1" lang="en-US" altLang="zh-TW" sz="2800" i="1" dirty="0" err="1"/>
              <a:t>w</a:t>
            </a:r>
            <a:r>
              <a:rPr kumimoji="1" lang="en-US" altLang="zh-TW" sz="2800" i="1" baseline="-25000" dirty="0" err="1"/>
              <a:t>i</a:t>
            </a:r>
            <a:r>
              <a:rPr kumimoji="1" lang="en-US" altLang="zh-TW" sz="2800" dirty="0"/>
              <a:t> and a capacity </a:t>
            </a:r>
            <a:r>
              <a:rPr kumimoji="1" lang="en-US" altLang="zh-TW" sz="2800" i="1" dirty="0"/>
              <a:t>C</a:t>
            </a:r>
            <a:r>
              <a:rPr kumimoji="1" lang="en-US" altLang="zh-TW" sz="2800" i="1" baseline="-25000" dirty="0"/>
              <a:t>i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We want to find the minimum weighted cover subject to two constraints: capacity and coverage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Decision variables:</a:t>
            </a:r>
          </a:p>
          <a:p>
            <a:pPr lvl="1">
              <a:buFont typeface="Wingdings" charset="2"/>
              <a:buChar char="u"/>
            </a:pPr>
            <a:r>
              <a:rPr kumimoji="1" lang="en-US" altLang="zh-TW" sz="2400" i="1" dirty="0" err="1"/>
              <a:t>y</a:t>
            </a:r>
            <a:r>
              <a:rPr kumimoji="1" lang="en-US" altLang="zh-TW" sz="2400" i="1" baseline="-25000" dirty="0" err="1"/>
              <a:t>i</a:t>
            </a:r>
            <a:r>
              <a:rPr kumimoji="1" lang="en-US" altLang="zh-TW" sz="2400" dirty="0"/>
              <a:t>: 1 if subset </a:t>
            </a:r>
            <a:r>
              <a:rPr kumimoji="1" lang="en-US" altLang="zh-TW" sz="2400" i="1" dirty="0"/>
              <a:t>S</a:t>
            </a:r>
            <a:r>
              <a:rPr kumimoji="1" lang="en-US" altLang="zh-TW" sz="2400" i="1" baseline="-25000" dirty="0"/>
              <a:t>i</a:t>
            </a:r>
            <a:r>
              <a:rPr kumimoji="1" lang="en-US" altLang="zh-TW" sz="2400" dirty="0"/>
              <a:t> is selected; 0, otherwise.</a:t>
            </a:r>
          </a:p>
          <a:p>
            <a:pPr lvl="1">
              <a:buFont typeface="Wingdings" charset="2"/>
              <a:buChar char="u"/>
            </a:pPr>
            <a:r>
              <a:rPr kumimoji="1" lang="en-US" altLang="zh-TW" sz="2400" i="1" dirty="0" err="1"/>
              <a:t>x</a:t>
            </a:r>
            <a:r>
              <a:rPr kumimoji="1" lang="en-US" altLang="zh-TW" sz="2400" i="1" baseline="-25000" dirty="0" err="1"/>
              <a:t>i,j</a:t>
            </a:r>
            <a:r>
              <a:rPr kumimoji="1" lang="en-US" altLang="zh-TW" sz="2400" i="1" dirty="0"/>
              <a:t> </a:t>
            </a:r>
            <a:r>
              <a:rPr kumimoji="1" lang="en-US" altLang="zh-TW" sz="2400" dirty="0"/>
              <a:t>: 1 if meter </a:t>
            </a:r>
            <a:r>
              <a:rPr kumimoji="1" lang="en-US" altLang="zh-TW" sz="2400" i="1" dirty="0"/>
              <a:t>j</a:t>
            </a:r>
            <a:r>
              <a:rPr kumimoji="1" lang="en-US" altLang="zh-TW" sz="2400" dirty="0"/>
              <a:t> is covered by pole </a:t>
            </a:r>
            <a:r>
              <a:rPr kumimoji="1" lang="en-US" altLang="zh-TW" sz="2400" i="1" dirty="0"/>
              <a:t>S</a:t>
            </a:r>
            <a:r>
              <a:rPr kumimoji="1" lang="en-US" altLang="zh-TW" sz="2400" i="1" baseline="-25000" dirty="0"/>
              <a:t>i</a:t>
            </a:r>
            <a:r>
              <a:rPr kumimoji="1" lang="en-US" altLang="zh-TW" sz="2400" dirty="0"/>
              <a:t>; 0, otherwise.</a:t>
            </a:r>
          </a:p>
          <a:p>
            <a:pPr lvl="1">
              <a:buFont typeface="Wingdings" charset="2"/>
              <a:buChar char="u"/>
            </a:pP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272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7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30500"/>
              </p:ext>
            </p:extLst>
          </p:nvPr>
        </p:nvGraphicFramePr>
        <p:xfrm>
          <a:off x="34557" y="1797050"/>
          <a:ext cx="66421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方程式" r:id="rId3" imgW="2552700" imgH="1727200" progId="Equation.3">
                  <p:embed/>
                </p:oleObj>
              </mc:Choice>
              <mc:Fallback>
                <p:oleObj name="方程式" r:id="rId3" imgW="2552700" imgH="172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7" y="1797050"/>
                        <a:ext cx="66421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1654329" y="4862396"/>
            <a:ext cx="9255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i="1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TW" i="1" baseline="-25000">
                <a:latin typeface="Times" charset="0"/>
                <a:ea typeface="Times" charset="0"/>
                <a:cs typeface="Times" charset="0"/>
              </a:rPr>
              <a:t>k</a:t>
            </a:r>
            <a:r>
              <a:rPr kumimoji="1" lang="en-US" altLang="zh-TW" i="1">
                <a:latin typeface="Times" charset="0"/>
                <a:ea typeface="Times" charset="0"/>
                <a:cs typeface="Times" charset="0"/>
              </a:rPr>
              <a:t>Y</a:t>
            </a:r>
            <a:r>
              <a:rPr kumimoji="1" lang="en-US" altLang="zh-TW" i="1" baseline="-25000">
                <a:latin typeface="Times" charset="0"/>
                <a:ea typeface="Times" charset="0"/>
                <a:cs typeface="Times" charset="0"/>
              </a:rPr>
              <a:t>k</a:t>
            </a:r>
            <a:endParaRPr kumimoji="1" lang="zh-TW" altLang="en-US" i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50900" y="406400"/>
            <a:ext cx="7200900" cy="876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TW" dirty="0"/>
              <a:t>Meters Cover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/>
              </p:cNvSpPr>
              <p:nvPr/>
            </p:nvSpPr>
            <p:spPr bwMode="auto">
              <a:xfrm>
                <a:off x="5796136" y="119481"/>
                <a:ext cx="3965575" cy="278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90488" indent="-90488" algn="l" rtl="0" eaLnBrk="0" fontAlgn="base" hangingPunct="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charset="0"/>
                  <a:buChar char=" "/>
                  <a:defRPr sz="20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1pPr>
                <a:lvl2pPr marL="382588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2pPr>
                <a:lvl3pPr marL="566738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3pPr>
                <a:lvl4pPr marL="749300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4pPr>
                <a:lvl5pPr marL="931863" indent="-182563" algn="l" rtl="0" eaLnBrk="0" fontAlgn="base" hangingPunct="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charset="0"/>
                  <a:buChar char="◦"/>
                  <a:defRPr sz="1400" kern="1200">
                    <a:solidFill>
                      <a:srgbClr val="404040"/>
                    </a:solidFill>
                    <a:latin typeface="Times" charset="0"/>
                    <a:ea typeface="Times" charset="0"/>
                    <a:cs typeface="Times" charset="0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400" i="0" smtClean="0">
                          <a:latin typeface="Cambria Math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kumimoji="1" lang="en-US" altLang="zh-TW" sz="2400" b="0" i="0" smtClean="0">
                          <a:latin typeface="Cambria Math" charset="0"/>
                        </a:rPr>
                        <m:t>in</m:t>
                      </m:r>
                      <m:r>
                        <a:rPr kumimoji="1" lang="en-US" altLang="zh-TW" sz="240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1" lang="is-I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TW" sz="240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TW" sz="2400" dirty="0"/>
              </a:p>
              <a:p>
                <a:pPr marL="0" indent="0">
                  <a:buNone/>
                </a:pPr>
                <a:r>
                  <a:rPr lang="en-US" altLang="zh-TW" sz="2400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is-I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TW" sz="24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1, ∀ 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element</m:t>
                          </m:r>
                          <m:r>
                            <a:rPr lang="en-US" altLang="zh-TW" sz="24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e>
                      </m:nary>
                    </m:oMath>
                  </m:oMathPara>
                </a14:m>
                <a:endParaRPr kumimoji="1" lang="en-US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TW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kumimoji="1" lang="en-US" altLang="zh-TW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{0, 1}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6136" y="119481"/>
                <a:ext cx="3965575" cy="2781300"/>
              </a:xfrm>
              <a:prstGeom prst="rect">
                <a:avLst/>
              </a:prstGeom>
              <a:blipFill rotWithShape="0">
                <a:blip r:embed="rId5"/>
                <a:stretch>
                  <a:fillRect l="-4769"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53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834064" cy="1143000"/>
          </a:xfrm>
        </p:spPr>
        <p:txBody>
          <a:bodyPr/>
          <a:lstStyle/>
          <a:p>
            <a:pPr>
              <a:defRPr/>
            </a:pPr>
            <a:r>
              <a:rPr kumimoji="1" lang="en-US" altLang="zh-TW" dirty="0"/>
              <a:t>Minimization of the Number of </a:t>
            </a:r>
            <a:r>
              <a:rPr kumimoji="1" lang="en-US" altLang="zh-TW"/>
              <a:t>Tardy Jobs (Order Fill Rate, ORG)</a:t>
            </a:r>
            <a:endParaRPr kumimoji="1" lang="zh-TW" altLang="en-US" dirty="0"/>
          </a:p>
        </p:txBody>
      </p:sp>
      <p:sp>
        <p:nvSpPr>
          <p:cNvPr id="26626" name="內容版面配置區 2"/>
          <p:cNvSpPr>
            <a:spLocks noGrp="1"/>
          </p:cNvSpPr>
          <p:nvPr>
            <p:ph idx="1"/>
          </p:nvPr>
        </p:nvSpPr>
        <p:spPr>
          <a:xfrm>
            <a:off x="878508" y="1700808"/>
            <a:ext cx="8020248" cy="3747616"/>
          </a:xfrm>
        </p:spPr>
        <p:txBody>
          <a:bodyPr/>
          <a:lstStyle/>
          <a:p>
            <a:pPr>
              <a:buFont typeface="Wingdings" charset="2"/>
              <a:buChar char="u"/>
            </a:pPr>
            <a:r>
              <a:rPr kumimoji="1" lang="en-US" altLang="zh-TW" sz="2800" dirty="0"/>
              <a:t> There are </a:t>
            </a:r>
            <a:r>
              <a:rPr kumimoji="1" lang="en-US" altLang="zh-TW" sz="2800" i="1" dirty="0"/>
              <a:t>n</a:t>
            </a:r>
            <a:r>
              <a:rPr kumimoji="1" lang="en-US" altLang="zh-TW" sz="2800" dirty="0"/>
              <a:t> jobs 1, 2, …, </a:t>
            </a:r>
            <a:r>
              <a:rPr kumimoji="1" lang="en-US" altLang="zh-TW" sz="2800" i="1" dirty="0"/>
              <a:t>n</a:t>
            </a:r>
            <a:r>
              <a:rPr kumimoji="1" lang="en-US" altLang="zh-TW" sz="2800" dirty="0"/>
              <a:t> to process on a single machine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 Each job </a:t>
            </a:r>
            <a:r>
              <a:rPr kumimoji="1" lang="en-US" altLang="zh-TW" sz="2800" i="1" dirty="0"/>
              <a:t>j</a:t>
            </a:r>
            <a:r>
              <a:rPr kumimoji="1" lang="en-US" altLang="zh-TW" sz="2800" dirty="0"/>
              <a:t> has a processing length </a:t>
            </a:r>
            <a:r>
              <a:rPr kumimoji="1" lang="en-US" altLang="zh-TW" sz="2800" i="1" dirty="0" err="1"/>
              <a:t>p</a:t>
            </a:r>
            <a:r>
              <a:rPr kumimoji="1" lang="en-US" altLang="zh-TW" sz="2800" i="1" baseline="-25000" dirty="0" err="1"/>
              <a:t>j</a:t>
            </a:r>
            <a:r>
              <a:rPr kumimoji="1" lang="en-US" altLang="zh-TW" sz="2800" dirty="0"/>
              <a:t>, a release date </a:t>
            </a:r>
            <a:r>
              <a:rPr kumimoji="1" lang="en-US" altLang="zh-TW" sz="2800" i="1" dirty="0" err="1"/>
              <a:t>r</a:t>
            </a:r>
            <a:r>
              <a:rPr kumimoji="1" lang="en-US" altLang="zh-TW" sz="2800" i="1" baseline="-25000" dirty="0" err="1"/>
              <a:t>j</a:t>
            </a:r>
            <a:r>
              <a:rPr kumimoji="1" lang="en-US" altLang="zh-TW" sz="2800" dirty="0"/>
              <a:t> and a due-date </a:t>
            </a:r>
            <a:r>
              <a:rPr kumimoji="1" lang="en-US" altLang="zh-TW" sz="2800" i="1" dirty="0" err="1"/>
              <a:t>d</a:t>
            </a:r>
            <a:r>
              <a:rPr kumimoji="1" lang="en-US" altLang="zh-TW" sz="2800" i="1" baseline="-25000" dirty="0" err="1"/>
              <a:t>j</a:t>
            </a:r>
            <a:endParaRPr kumimoji="1" lang="en-US" altLang="zh-TW" sz="2800" i="1" baseline="-25000" dirty="0"/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 The machine can process a job at a time</a:t>
            </a:r>
          </a:p>
          <a:p>
            <a:pPr>
              <a:buFont typeface="Wingdings" charset="2"/>
              <a:buChar char="u"/>
            </a:pPr>
            <a:r>
              <a:rPr kumimoji="1" lang="en-US" altLang="zh-TW" sz="2800" dirty="0"/>
              <a:t> We want to find a job sequence such that the number of tardy jobs is minimum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462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592" y="620688"/>
            <a:ext cx="7723832" cy="876300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TW" sz="3200" dirty="0"/>
              <a:t>Models with Different Decision Variables</a:t>
            </a:r>
            <a:br>
              <a:rPr kumimoji="1" lang="en-US" altLang="zh-TW" sz="3200" dirty="0"/>
            </a:br>
            <a:r>
              <a:rPr lang="en-US" altLang="zh-TW" sz="3200" dirty="0">
                <a:latin typeface="Bookman Old Style" charset="0"/>
                <a:ea typeface="新細明體" charset="0"/>
              </a:rPr>
              <a:t> (</a:t>
            </a:r>
            <a:r>
              <a:rPr lang="en-US" altLang="zh-TW" sz="3200" dirty="0" err="1">
                <a:latin typeface="Bookman Old Style" charset="0"/>
                <a:ea typeface="新細明體" charset="0"/>
              </a:rPr>
              <a:t>Dauzere</a:t>
            </a:r>
            <a:r>
              <a:rPr lang="en-US" altLang="zh-TW" sz="3200" dirty="0">
                <a:latin typeface="Bookman Old Style" charset="0"/>
                <a:ea typeface="新細明體" charset="0"/>
              </a:rPr>
              <a:t>-Peres and </a:t>
            </a:r>
            <a:r>
              <a:rPr lang="en-US" altLang="zh-TW" sz="3200" dirty="0" err="1">
                <a:latin typeface="Bookman Old Style" charset="0"/>
                <a:ea typeface="新細明體" charset="0"/>
              </a:rPr>
              <a:t>Sevaux</a:t>
            </a:r>
            <a:r>
              <a:rPr lang="en-US" altLang="zh-TW" sz="3200" dirty="0">
                <a:latin typeface="Bookman Old Style" charset="0"/>
                <a:ea typeface="新細明體" charset="0"/>
              </a:rPr>
              <a:t> 1998)</a:t>
            </a:r>
            <a:br>
              <a:rPr lang="en-US" altLang="zh-TW" sz="3200" dirty="0">
                <a:latin typeface="Bookman Old Style" charset="0"/>
                <a:ea typeface="新細明體" charset="0"/>
              </a:rPr>
            </a:br>
            <a:endParaRPr kumimoji="1" lang="zh-TW" altLang="en-US" sz="3200" dirty="0"/>
          </a:p>
        </p:txBody>
      </p:sp>
      <p:sp>
        <p:nvSpPr>
          <p:cNvPr id="27650" name="內容版面配置區 2"/>
          <p:cNvSpPr>
            <a:spLocks noGrp="1"/>
          </p:cNvSpPr>
          <p:nvPr>
            <p:ph idx="1"/>
          </p:nvPr>
        </p:nvSpPr>
        <p:spPr>
          <a:xfrm>
            <a:off x="1155700" y="1955800"/>
            <a:ext cx="6781800" cy="3479800"/>
          </a:xfrm>
        </p:spPr>
        <p:txBody>
          <a:bodyPr/>
          <a:lstStyle/>
          <a:p>
            <a:r>
              <a:rPr kumimoji="1" lang="en-US" altLang="zh-TW" sz="2800" dirty="0"/>
              <a:t>Sequencing decision variables:</a:t>
            </a:r>
          </a:p>
          <a:p>
            <a:pPr lvl="1"/>
            <a:r>
              <a:rPr kumimoji="1" lang="en-US" altLang="zh-TW" sz="2800" dirty="0"/>
              <a:t>job </a:t>
            </a:r>
            <a:r>
              <a:rPr kumimoji="1" lang="en-US" altLang="zh-TW" sz="2800" i="1" dirty="0" err="1"/>
              <a:t>i</a:t>
            </a:r>
            <a:r>
              <a:rPr kumimoji="1" lang="en-US" altLang="zh-TW" sz="2800" dirty="0"/>
              <a:t> precedes job </a:t>
            </a:r>
            <a:r>
              <a:rPr kumimoji="1" lang="en-US" altLang="zh-TW" sz="2800" i="1" dirty="0"/>
              <a:t>j</a:t>
            </a:r>
            <a:r>
              <a:rPr lang="en-US" altLang="zh-TW" sz="2800" dirty="0"/>
              <a:t> or not</a:t>
            </a:r>
            <a:endParaRPr kumimoji="1" lang="en-US" altLang="zh-TW" sz="2800" dirty="0"/>
          </a:p>
          <a:p>
            <a:r>
              <a:rPr lang="en-US" altLang="zh-TW" dirty="0"/>
              <a:t>Positional decision variables:</a:t>
            </a:r>
          </a:p>
          <a:p>
            <a:pPr lvl="1"/>
            <a:r>
              <a:rPr lang="en-US" altLang="zh-TW" sz="2800" dirty="0"/>
              <a:t>job </a:t>
            </a:r>
            <a:r>
              <a:rPr lang="en-US" altLang="zh-TW" sz="2800" i="1" dirty="0" err="1"/>
              <a:t>i</a:t>
            </a:r>
            <a:r>
              <a:rPr lang="en-US" altLang="zh-TW" sz="2800" dirty="0"/>
              <a:t> is at the </a:t>
            </a:r>
            <a:r>
              <a:rPr lang="en-US" altLang="zh-TW" sz="2800" i="1" dirty="0" err="1"/>
              <a:t>k</a:t>
            </a:r>
            <a:r>
              <a:rPr lang="en-US" altLang="zh-TW" sz="2800" baseline="30000" dirty="0" err="1"/>
              <a:t>th</a:t>
            </a:r>
            <a:r>
              <a:rPr lang="en-US" altLang="zh-TW" sz="2800" baseline="30000" dirty="0"/>
              <a:t> </a:t>
            </a:r>
            <a:r>
              <a:rPr lang="en-US" altLang="zh-TW" sz="2800" dirty="0"/>
              <a:t>position</a:t>
            </a:r>
            <a:endParaRPr kumimoji="1" lang="en-US" altLang="zh-TW" sz="2800" baseline="30000" dirty="0"/>
          </a:p>
          <a:p>
            <a:r>
              <a:rPr kumimoji="1" lang="en-US" altLang="zh-TW" sz="2800" dirty="0"/>
              <a:t>Time-indexed decision variables:</a:t>
            </a:r>
          </a:p>
          <a:p>
            <a:pPr lvl="1"/>
            <a:r>
              <a:rPr kumimoji="1" lang="en-US" altLang="zh-TW" sz="2800" dirty="0"/>
              <a:t>job </a:t>
            </a:r>
            <a:r>
              <a:rPr kumimoji="1" lang="en-US" altLang="zh-TW" sz="2800" i="1" dirty="0" err="1"/>
              <a:t>i</a:t>
            </a:r>
            <a:r>
              <a:rPr kumimoji="1" lang="en-US" altLang="zh-TW" sz="2800" dirty="0"/>
              <a:t> starts at time </a:t>
            </a:r>
            <a:r>
              <a:rPr kumimoji="1" lang="en-US" altLang="zh-TW" sz="2800" i="1" dirty="0"/>
              <a:t>t</a:t>
            </a:r>
            <a:endParaRPr kumimoji="1" lang="en-US" altLang="zh-TW" sz="2800" dirty="0"/>
          </a:p>
          <a:p>
            <a:pPr lvl="1"/>
            <a:endParaRPr kumimoji="1" lang="en-US" altLang="zh-TW" sz="2800" dirty="0"/>
          </a:p>
          <a:p>
            <a:pPr lvl="1"/>
            <a:endParaRPr kumimoji="1" lang="en-US" altLang="zh-TW" sz="2800" dirty="0"/>
          </a:p>
          <a:p>
            <a:pPr lvl="1"/>
            <a:endParaRPr kumimoji="1" lang="en-US" altLang="zh-TW" sz="2800" dirty="0"/>
          </a:p>
          <a:p>
            <a:pPr lvl="1"/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2152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238"/>
            <a:ext cx="9144000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3407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828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8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404664"/>
            <a:ext cx="8089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0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7793038" cy="714375"/>
          </a:xfrm>
        </p:spPr>
        <p:txBody>
          <a:bodyPr/>
          <a:lstStyle/>
          <a:p>
            <a:pPr eaLnBrk="1" hangingPunct="1">
              <a:defRPr/>
            </a:pPr>
            <a:r>
              <a:rPr kumimoji="0" lang="el-GR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Θ-</a:t>
            </a:r>
            <a:r>
              <a:rPr kumimoji="0" lang="en-US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notation</a:t>
            </a:r>
            <a:endParaRPr kumimoji="0" lang="zh-TW" altLang="en-US">
              <a:effectLst>
                <a:outerShdw blurRad="38100" dist="38100" dir="2700000" algn="tl">
                  <a:srgbClr val="C0C0C0"/>
                </a:outerShdw>
              </a:effectLst>
              <a:latin typeface="Book Antiqua" charset="0"/>
              <a:ea typeface="新細明體" charset="-120"/>
              <a:cs typeface="Times New Roman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88913"/>
            <a:ext cx="3765550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內容版面配置區 2"/>
          <p:cNvSpPr>
            <a:spLocks noGrp="1"/>
          </p:cNvSpPr>
          <p:nvPr>
            <p:ph idx="1"/>
          </p:nvPr>
        </p:nvSpPr>
        <p:spPr>
          <a:xfrm>
            <a:off x="285750" y="1214438"/>
            <a:ext cx="5500688" cy="3078162"/>
          </a:xfrm>
        </p:spPr>
        <p:txBody>
          <a:bodyPr/>
          <a:lstStyle/>
          <a:p>
            <a:pPr eaLnBrk="1" hangingPunct="1">
              <a:lnSpc>
                <a:spcPts val="3725"/>
              </a:lnSpc>
            </a:pP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For a given function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), we denote by Θ(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latin typeface="Book Antiqua" charset="0"/>
                <a:ea typeface="新細明體" charset="-120"/>
                <a:cs typeface="Times New Roman" charset="0"/>
              </a:rPr>
              <a:t>)) the </a:t>
            </a:r>
            <a:r>
              <a:rPr kumimoji="0" lang="en-US" altLang="zh-TW" sz="2600" i="1">
                <a:latin typeface="Book Antiqua" charset="0"/>
                <a:ea typeface="新細明體" charset="-120"/>
                <a:cs typeface="Times New Roman" charset="0"/>
              </a:rPr>
              <a:t>set of functions  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Θ(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)) = {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) : there exist positive constants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, and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 such that 0 ≤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) ≤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) ≤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) for all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  <a:ea typeface="新細明體" charset="-120"/>
                <a:cs typeface="Times New Roman" charset="0"/>
              </a:rPr>
              <a:t>}</a:t>
            </a:r>
            <a:endParaRPr kumimoji="0" lang="en-US" altLang="zh-TW" sz="2600">
              <a:latin typeface="Book Antiqua" charset="0"/>
              <a:ea typeface="新細明體" charset="-120"/>
              <a:cs typeface="Times New Roman" charset="0"/>
            </a:endParaRPr>
          </a:p>
        </p:txBody>
      </p:sp>
      <p:sp>
        <p:nvSpPr>
          <p:cNvPr id="22532" name="內容版面配置區 2"/>
          <p:cNvSpPr txBox="1">
            <a:spLocks/>
          </p:cNvSpPr>
          <p:nvPr/>
        </p:nvSpPr>
        <p:spPr bwMode="auto">
          <a:xfrm>
            <a:off x="1042988" y="4591050"/>
            <a:ext cx="7777162" cy="226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  <a:cs typeface="Times New Roman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kumimoji="1"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lnSpc>
                <a:spcPts val="3725"/>
              </a:lnSpc>
            </a:pPr>
            <a:r>
              <a:rPr kumimoji="0" lang="en-US" altLang="zh-TW" sz="2600">
                <a:latin typeface="Book Antiqua" charset="0"/>
              </a:rPr>
              <a:t>Function </a:t>
            </a:r>
            <a:r>
              <a:rPr kumimoji="0" lang="en-US" altLang="zh-TW" sz="2600" i="1">
                <a:latin typeface="Book Antiqua" charset="0"/>
              </a:rPr>
              <a:t>f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belongs to Θ(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)), denoted by 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</a:rPr>
              <a:t>f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</a:rPr>
              <a:t>) = Θ(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</a:rPr>
              <a:t>g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</a:rPr>
              <a:t>(</a:t>
            </a:r>
            <a:r>
              <a:rPr kumimoji="0" lang="en-US" altLang="zh-TW" sz="2600" i="1">
                <a:solidFill>
                  <a:srgbClr val="FF0000"/>
                </a:solidFill>
                <a:latin typeface="Book Antiqua" charset="0"/>
              </a:rPr>
              <a:t>n</a:t>
            </a:r>
            <a:r>
              <a:rPr kumimoji="0" lang="en-US" altLang="zh-TW" sz="2600">
                <a:solidFill>
                  <a:srgbClr val="FF0000"/>
                </a:solidFill>
                <a:latin typeface="Book Antiqua" charset="0"/>
              </a:rPr>
              <a:t>))</a:t>
            </a:r>
            <a:r>
              <a:rPr kumimoji="0" lang="en-US" altLang="zh-TW" sz="2600">
                <a:latin typeface="Book Antiqua" charset="0"/>
              </a:rPr>
              <a:t>, if there exist positive constants </a:t>
            </a:r>
            <a:r>
              <a:rPr kumimoji="0" lang="en-US" altLang="zh-TW" sz="2600" i="1">
                <a:latin typeface="Book Antiqua" charset="0"/>
              </a:rPr>
              <a:t>c</a:t>
            </a:r>
            <a:r>
              <a:rPr kumimoji="0" lang="en-US" altLang="zh-TW" sz="2600" baseline="-25000">
                <a:latin typeface="Book Antiqua" charset="0"/>
              </a:rPr>
              <a:t>1</a:t>
            </a:r>
            <a:r>
              <a:rPr kumimoji="0" lang="en-US" altLang="zh-TW" sz="2600">
                <a:latin typeface="Book Antiqua" charset="0"/>
              </a:rPr>
              <a:t> and </a:t>
            </a:r>
            <a:r>
              <a:rPr kumimoji="0" lang="en-US" altLang="zh-TW" sz="2600" i="1">
                <a:latin typeface="Book Antiqua" charset="0"/>
              </a:rPr>
              <a:t>c</a:t>
            </a:r>
            <a:r>
              <a:rPr kumimoji="0" lang="en-US" altLang="zh-TW" sz="2600" baseline="-25000">
                <a:latin typeface="Book Antiqua" charset="0"/>
              </a:rPr>
              <a:t>2</a:t>
            </a:r>
            <a:r>
              <a:rPr kumimoji="0" lang="en-US" altLang="zh-TW" sz="2600">
                <a:latin typeface="Book Antiqua" charset="0"/>
              </a:rPr>
              <a:t> s.t. it can be "sandwiched" between </a:t>
            </a:r>
            <a:r>
              <a:rPr kumimoji="0" lang="en-US" altLang="zh-TW" sz="2600" i="1">
                <a:latin typeface="Book Antiqua" charset="0"/>
              </a:rPr>
              <a:t>c</a:t>
            </a:r>
            <a:r>
              <a:rPr kumimoji="0" lang="en-US" altLang="zh-TW" sz="2600" baseline="-25000">
                <a:latin typeface="Book Antiqua" charset="0"/>
              </a:rPr>
              <a:t>1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 and </a:t>
            </a:r>
            <a:r>
              <a:rPr kumimoji="0" lang="en-US" altLang="zh-TW" sz="2600" i="1">
                <a:latin typeface="Book Antiqua" charset="0"/>
              </a:rPr>
              <a:t>c</a:t>
            </a:r>
            <a:r>
              <a:rPr kumimoji="0" lang="en-US" altLang="zh-TW" sz="2600" baseline="-25000">
                <a:latin typeface="Book Antiqua" charset="0"/>
              </a:rPr>
              <a:t>2</a:t>
            </a:r>
            <a:r>
              <a:rPr kumimoji="0" lang="en-US" altLang="zh-TW" sz="2600" i="1">
                <a:latin typeface="Book Antiqua" charset="0"/>
              </a:rPr>
              <a:t>g</a:t>
            </a:r>
            <a:r>
              <a:rPr kumimoji="0" lang="en-US" altLang="zh-TW" sz="2600">
                <a:latin typeface="Book Antiqua" charset="0"/>
              </a:rPr>
              <a:t>(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), for sufficiently large </a:t>
            </a:r>
            <a:r>
              <a:rPr kumimoji="0" lang="en-US" altLang="zh-TW" sz="2600" i="1">
                <a:latin typeface="Book Antiqua" charset="0"/>
              </a:rPr>
              <a:t>n</a:t>
            </a:r>
            <a:r>
              <a:rPr kumimoji="0" lang="en-US" altLang="zh-TW" sz="2600">
                <a:latin typeface="Book Antiqua" charset="0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內容版面配置區 2"/>
          <p:cNvSpPr txBox="1">
            <a:spLocks/>
          </p:cNvSpPr>
          <p:nvPr/>
        </p:nvSpPr>
        <p:spPr bwMode="auto">
          <a:xfrm>
            <a:off x="1115616" y="2204864"/>
            <a:ext cx="684539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65125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charset="2"/>
              <a:buChar char="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  <a:cs typeface="Times New Roman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charset="0"/>
              <a:buChar char="◦"/>
              <a:defRPr kumimoji="1"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charset="2"/>
              <a:buChar char=""/>
              <a:defRPr kumimoji="1"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>
              <a:lnSpc>
                <a:spcPts val="3725"/>
              </a:lnSpc>
            </a:pPr>
            <a:r>
              <a:rPr kumimoji="0" lang="en-US" altLang="zh-TW" b="1" dirty="0">
                <a:latin typeface="Book Antiqua" charset="0"/>
              </a:rPr>
              <a:t>With asymptotic notations, the equal sign in means </a:t>
            </a:r>
            <a:r>
              <a:rPr kumimoji="0" lang="en-US" altLang="zh-TW" b="1" dirty="0">
                <a:solidFill>
                  <a:srgbClr val="0432FF"/>
                </a:solidFill>
                <a:latin typeface="Book Antiqua" charset="0"/>
              </a:rPr>
              <a:t>set membership</a:t>
            </a:r>
            <a:r>
              <a:rPr kumimoji="0" lang="en-US" altLang="zh-TW" b="1" dirty="0">
                <a:latin typeface="Book Antiqua" charset="0"/>
              </a:rPr>
              <a:t> </a:t>
            </a:r>
            <a:r>
              <a:rPr kumimoji="0" lang="en-US" altLang="zh-TW" b="1" i="1" dirty="0">
                <a:solidFill>
                  <a:srgbClr val="FF0000"/>
                </a:solidFill>
                <a:latin typeface="Book Antiqua" charset="0"/>
              </a:rPr>
              <a:t>f</a:t>
            </a:r>
            <a:r>
              <a:rPr kumimoji="0" lang="en-US" altLang="zh-TW" b="1" dirty="0">
                <a:solidFill>
                  <a:srgbClr val="FF0000"/>
                </a:solidFill>
                <a:latin typeface="Book Antiqua" charset="0"/>
              </a:rPr>
              <a:t>(</a:t>
            </a:r>
            <a:r>
              <a:rPr kumimoji="0" lang="en-US" altLang="zh-TW" b="1" i="1" dirty="0">
                <a:solidFill>
                  <a:srgbClr val="FF0000"/>
                </a:solidFill>
                <a:latin typeface="Book Antiqua" charset="0"/>
              </a:rPr>
              <a:t>n</a:t>
            </a:r>
            <a:r>
              <a:rPr kumimoji="0" lang="en-US" altLang="zh-TW" b="1" dirty="0">
                <a:solidFill>
                  <a:srgbClr val="FF0000"/>
                </a:solidFill>
                <a:latin typeface="Book Antiqua" charset="0"/>
              </a:rPr>
              <a:t>) = </a:t>
            </a:r>
            <a:r>
              <a:rPr kumimoji="0" lang="en-US" altLang="zh-TW" b="1" dirty="0" err="1">
                <a:solidFill>
                  <a:srgbClr val="FF0000"/>
                </a:solidFill>
                <a:latin typeface="Book Antiqua" charset="0"/>
              </a:rPr>
              <a:t>Θ</a:t>
            </a:r>
            <a:r>
              <a:rPr kumimoji="0" lang="en-US" altLang="zh-TW" b="1" dirty="0">
                <a:solidFill>
                  <a:srgbClr val="FF0000"/>
                </a:solidFill>
                <a:latin typeface="Book Antiqua" charset="0"/>
              </a:rPr>
              <a:t>(</a:t>
            </a:r>
            <a:r>
              <a:rPr kumimoji="0" lang="en-US" altLang="zh-TW" b="1" i="1" dirty="0">
                <a:solidFill>
                  <a:srgbClr val="FF0000"/>
                </a:solidFill>
                <a:latin typeface="Book Antiqua" charset="0"/>
              </a:rPr>
              <a:t>g</a:t>
            </a:r>
            <a:r>
              <a:rPr kumimoji="0" lang="en-US" altLang="zh-TW" b="1" dirty="0">
                <a:solidFill>
                  <a:srgbClr val="FF0000"/>
                </a:solidFill>
                <a:latin typeface="Book Antiqua" charset="0"/>
              </a:rPr>
              <a:t>(</a:t>
            </a:r>
            <a:r>
              <a:rPr kumimoji="0" lang="en-US" altLang="zh-TW" b="1" i="1" dirty="0">
                <a:solidFill>
                  <a:srgbClr val="FF0000"/>
                </a:solidFill>
                <a:latin typeface="Book Antiqua" charset="0"/>
              </a:rPr>
              <a:t>n</a:t>
            </a:r>
            <a:r>
              <a:rPr kumimoji="0" lang="en-US" altLang="zh-TW" b="1" dirty="0">
                <a:solidFill>
                  <a:srgbClr val="FF0000"/>
                </a:solidFill>
                <a:latin typeface="Book Antiqua" charset="0"/>
              </a:rPr>
              <a:t>)) </a:t>
            </a:r>
            <a:r>
              <a:rPr kumimoji="0" lang="en-US" altLang="zh-TW" b="1" dirty="0">
                <a:latin typeface="Book Antiqua" charset="0"/>
              </a:rPr>
              <a:t>rather than equality</a:t>
            </a:r>
          </a:p>
          <a:p>
            <a:pPr eaLnBrk="1" hangingPunct="1">
              <a:lnSpc>
                <a:spcPts val="3725"/>
              </a:lnSpc>
            </a:pPr>
            <a:r>
              <a:rPr kumimoji="0" lang="en-US" altLang="zh-TW" b="1" dirty="0">
                <a:latin typeface="Book Antiqua" charset="0"/>
              </a:rPr>
              <a:t>Function </a:t>
            </a:r>
            <a:r>
              <a:rPr kumimoji="0" lang="en-US" altLang="zh-TW" b="1" i="1" dirty="0">
                <a:solidFill>
                  <a:srgbClr val="0432FF"/>
                </a:solidFill>
                <a:latin typeface="Book Antiqua" charset="0"/>
              </a:rPr>
              <a:t>f</a:t>
            </a:r>
            <a:r>
              <a:rPr kumimoji="0" lang="en-US" altLang="zh-TW" b="1" dirty="0">
                <a:solidFill>
                  <a:srgbClr val="0432FF"/>
                </a:solidFill>
                <a:latin typeface="Book Antiqua" charset="0"/>
              </a:rPr>
              <a:t>(</a:t>
            </a:r>
            <a:r>
              <a:rPr kumimoji="0" lang="en-US" altLang="zh-TW" b="1" i="1" dirty="0">
                <a:solidFill>
                  <a:srgbClr val="0432FF"/>
                </a:solidFill>
                <a:latin typeface="Book Antiqua" charset="0"/>
              </a:rPr>
              <a:t>n</a:t>
            </a:r>
            <a:r>
              <a:rPr kumimoji="0" lang="en-US" altLang="zh-TW" b="1" dirty="0">
                <a:solidFill>
                  <a:srgbClr val="0432FF"/>
                </a:solidFill>
                <a:latin typeface="Book Antiqua" charset="0"/>
              </a:rPr>
              <a:t>) belongs to the set defined by function </a:t>
            </a:r>
            <a:r>
              <a:rPr kumimoji="0" lang="en-US" altLang="zh-TW" b="1" i="1" dirty="0">
                <a:solidFill>
                  <a:srgbClr val="0432FF"/>
                </a:solidFill>
                <a:latin typeface="Book Antiqua" charset="0"/>
              </a:rPr>
              <a:t>g</a:t>
            </a:r>
            <a:r>
              <a:rPr kumimoji="0" lang="en-US" altLang="zh-TW" b="1" dirty="0">
                <a:solidFill>
                  <a:srgbClr val="0432FF"/>
                </a:solidFill>
                <a:latin typeface="Book Antiqua" charset="0"/>
              </a:rPr>
              <a:t>(</a:t>
            </a:r>
            <a:r>
              <a:rPr kumimoji="0" lang="en-US" altLang="zh-TW" b="1" i="1" dirty="0">
                <a:solidFill>
                  <a:srgbClr val="0432FF"/>
                </a:solidFill>
                <a:latin typeface="Book Antiqua" charset="0"/>
              </a:rPr>
              <a:t>n</a:t>
            </a:r>
            <a:r>
              <a:rPr kumimoji="0" lang="en-US" altLang="zh-TW" b="1" dirty="0">
                <a:solidFill>
                  <a:srgbClr val="0432FF"/>
                </a:solidFill>
                <a:latin typeface="Book Antiqua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2616898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標題 1"/>
          <p:cNvSpPr>
            <a:spLocks noGrp="1"/>
          </p:cNvSpPr>
          <p:nvPr>
            <p:ph type="title"/>
          </p:nvPr>
        </p:nvSpPr>
        <p:spPr>
          <a:xfrm>
            <a:off x="642938" y="0"/>
            <a:ext cx="7793037" cy="8572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en-US" altLang="zh-TW">
                <a:solidFill>
                  <a:schemeClr val="tx2">
                    <a:satMod val="130000"/>
                  </a:schemeClr>
                </a:solidFill>
                <a:latin typeface="Book Antiqua" charset="0"/>
                <a:cs typeface="+mj-cs"/>
              </a:rPr>
              <a:t>Examples</a:t>
            </a:r>
            <a:endParaRPr kumimoji="0" lang="zh-TW" altLang="en-US">
              <a:solidFill>
                <a:schemeClr val="tx2">
                  <a:satMod val="130000"/>
                </a:schemeClr>
              </a:solidFill>
              <a:latin typeface="Book Antiqua" charset="0"/>
              <a:cs typeface="+mj-cs"/>
            </a:endParaRPr>
          </a:p>
        </p:txBody>
      </p:sp>
      <p:sp>
        <p:nvSpPr>
          <p:cNvPr id="23554" name="內容版面配置區 2"/>
          <p:cNvSpPr>
            <a:spLocks noGrp="1"/>
          </p:cNvSpPr>
          <p:nvPr>
            <p:ph idx="1"/>
          </p:nvPr>
        </p:nvSpPr>
        <p:spPr>
          <a:xfrm>
            <a:off x="642938" y="1000125"/>
            <a:ext cx="8321675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)= ½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 - 3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en-US" altLang="zh-TW" dirty="0">
                <a:latin typeface="Book Antiqua" charset="0"/>
                <a:cs typeface="Times New Roman" charset="0"/>
              </a:rPr>
              <a:t>½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- 3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en-US" altLang="zh-TW" dirty="0">
                <a:latin typeface="Book Antiqua" charset="0"/>
                <a:cs typeface="Times New Roman" charset="0"/>
              </a:rPr>
              <a:t>½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- 3/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By choosing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1/14,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1/2, and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7, we can verify that </a:t>
            </a:r>
            <a:r>
              <a:rPr kumimoji="0" lang="en-US" altLang="zh-TW" dirty="0">
                <a:latin typeface="Book Antiqua" charset="0"/>
                <a:cs typeface="Times New Roman" charset="0"/>
              </a:rPr>
              <a:t>½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- 3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en-US" altLang="zh-TW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Is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3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en-US" altLang="zh-TW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)?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</a:pP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) =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an</a:t>
            </a:r>
            <a:r>
              <a:rPr kumimoji="0" lang="en-US" altLang="zh-TW" sz="2400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 + </a:t>
            </a:r>
            <a:r>
              <a:rPr kumimoji="0" lang="en-US" altLang="zh-TW" sz="2400" i="1" dirty="0" err="1">
                <a:latin typeface="Book Antiqua" charset="0"/>
                <a:ea typeface="新細明體" charset="-120"/>
                <a:cs typeface="Times New Roman" charset="0"/>
              </a:rPr>
              <a:t>bn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 +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, where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,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b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, and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 are constants and </a:t>
            </a:r>
            <a:r>
              <a:rPr kumimoji="0" lang="en-US" altLang="zh-TW" sz="2400" i="1" dirty="0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sz="2400" dirty="0">
                <a:latin typeface="Book Antiqua" charset="0"/>
                <a:ea typeface="新細明體" charset="-120"/>
                <a:cs typeface="Times New Roman" charset="0"/>
              </a:rPr>
              <a:t>&gt;0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we take the constants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/4,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en-US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= 7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a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/4, and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kumimoji="0" lang="en-US" altLang="zh-TW" dirty="0">
              <a:latin typeface="Book Antiqua" charset="0"/>
              <a:ea typeface="新細明體" charset="-120"/>
              <a:cs typeface="Times New Roman" charset="0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endParaRPr kumimoji="0" lang="en-US" altLang="zh-TW" dirty="0">
              <a:latin typeface="Book Antiqua" charset="0"/>
              <a:ea typeface="新細明體" charset="-120"/>
              <a:cs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endParaRPr kumimoji="0" lang="pt-BR" altLang="zh-TW" dirty="0">
              <a:latin typeface="Book Antiqua" charset="0"/>
              <a:ea typeface="新細明體" charset="-120"/>
              <a:cs typeface="Times New Roman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0 ≤ 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pt-BR" altLang="zh-TW" baseline="-25000" dirty="0">
                <a:latin typeface="Book Antiqua" charset="0"/>
                <a:ea typeface="新細明體" charset="-120"/>
                <a:cs typeface="Times New Roman" charset="0"/>
              </a:rPr>
              <a:t>1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an</a:t>
            </a:r>
            <a:r>
              <a:rPr kumimoji="0" lang="pt-BR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+ 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bn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+ 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≤ 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c</a:t>
            </a:r>
            <a:r>
              <a:rPr kumimoji="0" lang="pt-BR" altLang="zh-TW" baseline="-25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for </a:t>
            </a:r>
            <a:r>
              <a:rPr kumimoji="0" lang="pt-BR" altLang="zh-TW" dirty="0" err="1">
                <a:latin typeface="Book Antiqua" charset="0"/>
                <a:ea typeface="新細明體" charset="-120"/>
                <a:cs typeface="Times New Roman" charset="0"/>
              </a:rPr>
              <a:t>all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</a:t>
            </a:r>
            <a:r>
              <a:rPr kumimoji="0" lang="pt-BR" altLang="zh-TW" i="1" dirty="0" err="1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dirty="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pt-BR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pt-BR" altLang="zh-TW" baseline="-25000" dirty="0">
                <a:latin typeface="Book Antiqua" charset="0"/>
                <a:ea typeface="新細明體" charset="-120"/>
                <a:cs typeface="Times New Roman" charset="0"/>
              </a:rPr>
              <a:t>0</a:t>
            </a:r>
            <a:endParaRPr kumimoji="0" lang="zh-TW" altLang="en-US" dirty="0">
              <a:latin typeface="Book Antiqua" charset="0"/>
              <a:ea typeface="新細明體" charset="-120"/>
              <a:cs typeface="Times New Roman" charset="0"/>
            </a:endParaRP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132123"/>
              </p:ext>
            </p:extLst>
          </p:nvPr>
        </p:nvGraphicFramePr>
        <p:xfrm>
          <a:off x="1835696" y="4437112"/>
          <a:ext cx="3500438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name="Equation" r:id="rId3" imgW="1460500" imgH="508000" progId="Equation.DSMT4">
                  <p:embed/>
                </p:oleObj>
              </mc:Choice>
              <mc:Fallback>
                <p:oleObj name="Equation" r:id="rId3" imgW="1460500" imgH="508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437112"/>
                        <a:ext cx="3500438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>
          <a:xfrm>
            <a:off x="1002567" y="692696"/>
            <a:ext cx="7793038" cy="714375"/>
          </a:xfrm>
        </p:spPr>
        <p:txBody>
          <a:bodyPr/>
          <a:lstStyle/>
          <a:p>
            <a:pPr eaLnBrk="1" hangingPunct="1">
              <a:defRPr/>
            </a:pPr>
            <a:r>
              <a:rPr kumimoji="0" lang="el-GR" altLang="zh-TW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Θ-</a:t>
            </a:r>
            <a:r>
              <a:rPr kumimoji="0" lang="en-US" altLang="zh-TW" dirty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charset="0"/>
                <a:ea typeface="新細明體" charset="-120"/>
                <a:cs typeface="Times New Roman" charset="0"/>
              </a:rPr>
              <a:t>notation</a:t>
            </a:r>
            <a:endParaRPr kumimoji="0" lang="zh-TW" altLang="en-US" dirty="0">
              <a:effectLst>
                <a:outerShdw blurRad="38100" dist="38100" dir="2700000" algn="tl">
                  <a:srgbClr val="C0C0C0"/>
                </a:outerShdw>
              </a:effectLst>
              <a:latin typeface="Book Antiqua" charset="0"/>
              <a:ea typeface="新細明體" charset="-120"/>
              <a:cs typeface="Times New Roman" charset="0"/>
            </a:endParaRPr>
          </a:p>
        </p:txBody>
      </p:sp>
      <p:sp>
        <p:nvSpPr>
          <p:cNvPr id="24578" name="內容版面配置區 2"/>
          <p:cNvSpPr>
            <a:spLocks noGrp="1"/>
          </p:cNvSpPr>
          <p:nvPr>
            <p:ph idx="1"/>
          </p:nvPr>
        </p:nvSpPr>
        <p:spPr>
          <a:xfrm>
            <a:off x="978503" y="1700808"/>
            <a:ext cx="7715250" cy="53832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Every member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∈ </a:t>
            </a:r>
            <a:r>
              <a:rPr kumimoji="0" lang="en-US" altLang="zh-TW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)) must be </a:t>
            </a:r>
            <a:r>
              <a:rPr kumimoji="0" lang="en-US" altLang="zh-TW" b="1" i="1" dirty="0">
                <a:latin typeface="Book Antiqua" charset="0"/>
                <a:ea typeface="新細明體" charset="-120"/>
                <a:cs typeface="Times New Roman" charset="0"/>
              </a:rPr>
              <a:t>asymptotically nonnegative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, that is, that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) be nonnegative whenever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is sufficiently large</a:t>
            </a:r>
            <a:endParaRPr kumimoji="0" lang="en-US" altLang="zh-TW" sz="2600" dirty="0">
              <a:latin typeface="Book Antiqua" charset="0"/>
              <a:ea typeface="新細明體" charset="-120"/>
              <a:cs typeface="Times New Roman" charset="0"/>
            </a:endParaRPr>
          </a:p>
          <a:p>
            <a:pPr eaLnBrk="1" hangingPunct="1">
              <a:lnSpc>
                <a:spcPct val="90000"/>
              </a:lnSpc>
            </a:pP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For all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 ≥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baseline="-25000" dirty="0">
                <a:latin typeface="Book Antiqua" charset="0"/>
                <a:ea typeface="新細明體" charset="-120"/>
                <a:cs typeface="Times New Roman" charset="0"/>
              </a:rPr>
              <a:t>0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, the function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is equal to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within a constant factor. We say that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g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 is an </a:t>
            </a:r>
            <a:r>
              <a:rPr kumimoji="0" lang="en-US" altLang="zh-TW" sz="2600" b="1" i="1" dirty="0">
                <a:latin typeface="Book Antiqua" charset="0"/>
                <a:ea typeface="新細明體" charset="-120"/>
                <a:cs typeface="Times New Roman" charset="0"/>
              </a:rPr>
              <a:t>asymptotically tight bound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 for 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f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dirty="0">
                <a:latin typeface="Book Antiqua" charset="0"/>
                <a:ea typeface="新細明體" charset="-120"/>
                <a:cs typeface="Times New Roman" charset="0"/>
              </a:rPr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The </a:t>
            </a:r>
            <a:r>
              <a:rPr kumimoji="0" lang="en-US" altLang="zh-TW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-notation asymptotically bounds a function from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above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 and </a:t>
            </a:r>
            <a:r>
              <a:rPr kumimoji="0" lang="en-US" altLang="zh-TW" i="1" dirty="0">
                <a:latin typeface="Book Antiqua" charset="0"/>
                <a:ea typeface="新細明體" charset="-120"/>
                <a:cs typeface="Times New Roman" charset="0"/>
              </a:rPr>
              <a:t>below</a:t>
            </a:r>
            <a:r>
              <a:rPr kumimoji="0" lang="en-US" altLang="zh-TW" dirty="0">
                <a:latin typeface="Book Antiqua" charset="0"/>
                <a:ea typeface="新細明體" charset="-120"/>
                <a:cs typeface="Times New Roman" charset="0"/>
              </a:rPr>
              <a:t>.</a:t>
            </a:r>
          </a:p>
          <a:p>
            <a:pPr marL="365125" lvl="1" indent="-282575" eaLnBrk="1" hangingPunct="1">
              <a:lnSpc>
                <a:spcPct val="90000"/>
              </a:lnSpc>
              <a:spcBef>
                <a:spcPts val="600"/>
              </a:spcBef>
              <a:buSzPct val="80000"/>
              <a:buFont typeface="Wingdings 2" charset="2"/>
              <a:buChar char=""/>
            </a:pPr>
            <a:r>
              <a:rPr kumimoji="0" lang="en-US" altLang="zh-TW" dirty="0">
                <a:latin typeface="Book Antiqua" charset="0"/>
                <a:cs typeface="Times New Roman" charset="0"/>
              </a:rPr>
              <a:t>An informal notion of </a:t>
            </a:r>
            <a:r>
              <a:rPr kumimoji="0" lang="el-GR" altLang="zh-TW" dirty="0">
                <a:latin typeface="Book Antiqua" charset="0"/>
                <a:cs typeface="Times New Roman" charset="0"/>
              </a:rPr>
              <a:t>Θ-</a:t>
            </a:r>
            <a:r>
              <a:rPr kumimoji="0" lang="en-US" altLang="zh-TW" dirty="0">
                <a:latin typeface="Book Antiqua" charset="0"/>
                <a:cs typeface="Times New Roman" charset="0"/>
              </a:rPr>
              <a:t>notation: Throwing away lower-order terms and ignoring the leading coefficient of the highest-order term </a:t>
            </a:r>
            <a:r>
              <a:rPr kumimoji="0" lang="en-US" altLang="zh-TW" sz="2600" u="sng" dirty="0">
                <a:latin typeface="Book Antiqua" charset="0"/>
                <a:cs typeface="Times New Roman" charset="0"/>
              </a:rPr>
              <a:t>½</a:t>
            </a:r>
            <a:r>
              <a:rPr kumimoji="0" lang="en-US" altLang="zh-TW" sz="2600" i="1" u="sng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u="sng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 u="sng" dirty="0">
                <a:latin typeface="Book Antiqua" charset="0"/>
                <a:ea typeface="新細明體" charset="-120"/>
                <a:cs typeface="Times New Roman" charset="0"/>
              </a:rPr>
              <a:t> - 3</a:t>
            </a:r>
            <a:r>
              <a:rPr kumimoji="0" lang="en-US" altLang="zh-TW" sz="2600" i="1" u="sng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u="sng" dirty="0">
                <a:latin typeface="Book Antiqua" charset="0"/>
                <a:ea typeface="新細明體" charset="-120"/>
                <a:cs typeface="Times New Roman" charset="0"/>
              </a:rPr>
              <a:t> = </a:t>
            </a:r>
            <a:r>
              <a:rPr kumimoji="0" lang="en-US" altLang="zh-TW" sz="2600" u="sng" dirty="0" err="1">
                <a:latin typeface="Book Antiqua" charset="0"/>
                <a:ea typeface="新細明體" charset="-120"/>
                <a:cs typeface="Times New Roman" charset="0"/>
              </a:rPr>
              <a:t>Θ</a:t>
            </a:r>
            <a:r>
              <a:rPr kumimoji="0" lang="en-US" altLang="zh-TW" sz="2600" u="sng" dirty="0">
                <a:latin typeface="Book Antiqua" charset="0"/>
                <a:ea typeface="新細明體" charset="-120"/>
                <a:cs typeface="Times New Roman" charset="0"/>
              </a:rPr>
              <a:t>(</a:t>
            </a:r>
            <a:r>
              <a:rPr kumimoji="0" lang="en-US" altLang="zh-TW" sz="2600" i="1" u="sng" dirty="0">
                <a:latin typeface="Book Antiqua" charset="0"/>
                <a:ea typeface="新細明體" charset="-120"/>
                <a:cs typeface="Times New Roman" charset="0"/>
              </a:rPr>
              <a:t>n</a:t>
            </a:r>
            <a:r>
              <a:rPr kumimoji="0" lang="en-US" altLang="zh-TW" sz="2600" u="sng" baseline="30000" dirty="0">
                <a:latin typeface="Book Antiqua" charset="0"/>
                <a:ea typeface="新細明體" charset="-120"/>
                <a:cs typeface="Times New Roman" charset="0"/>
              </a:rPr>
              <a:t>2</a:t>
            </a:r>
            <a:r>
              <a:rPr kumimoji="0" lang="en-US" altLang="zh-TW" sz="2600" u="sng" dirty="0">
                <a:latin typeface="Book Antiqua" charset="0"/>
                <a:ea typeface="新細明體" charset="-120"/>
                <a:cs typeface="Times New Roman" charset="0"/>
              </a:rPr>
              <a:t>)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0"/>
            <a:ext cx="16573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9C583B-E7AB-EC4E-8AF9-C9AC2C46F694}"/>
              </a:ext>
            </a:extLst>
          </p:cNvPr>
          <p:cNvSpPr/>
          <p:nvPr/>
        </p:nvSpPr>
        <p:spPr>
          <a:xfrm>
            <a:off x="425553" y="4149080"/>
            <a:ext cx="865012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kumimoji="0" lang="en-US" altLang="zh-TW" sz="3600" i="1" dirty="0">
                <a:latin typeface="Book Antiqua" charset="0"/>
                <a:cs typeface="Times New Roman" charset="0"/>
              </a:rPr>
              <a:t>Any polynomial f</a:t>
            </a:r>
            <a:r>
              <a:rPr kumimoji="0" lang="en-US" altLang="zh-TW" sz="3600" dirty="0">
                <a:latin typeface="Book Antiqua" charset="0"/>
                <a:cs typeface="Times New Roman" charset="0"/>
              </a:rPr>
              <a:t>(</a:t>
            </a:r>
            <a:r>
              <a:rPr kumimoji="0" lang="en-US" altLang="zh-TW" sz="3600" i="1" dirty="0">
                <a:latin typeface="Book Antiqua" charset="0"/>
                <a:cs typeface="Times New Roman" charset="0"/>
              </a:rPr>
              <a:t>n</a:t>
            </a:r>
            <a:r>
              <a:rPr kumimoji="0" lang="en-US" altLang="zh-TW" sz="3600" dirty="0">
                <a:latin typeface="Book Antiqua" charset="0"/>
                <a:cs typeface="Times New Roman" charset="0"/>
              </a:rPr>
              <a:t>) of degree </a:t>
            </a:r>
            <a:r>
              <a:rPr kumimoji="0" lang="en-US" altLang="zh-TW" sz="3600" i="1" dirty="0">
                <a:latin typeface="Book Antiqua" charset="0"/>
                <a:cs typeface="Times New Roman" charset="0"/>
              </a:rPr>
              <a:t>d</a:t>
            </a:r>
            <a:r>
              <a:rPr kumimoji="0" lang="en-US" altLang="zh-TW" sz="3600" dirty="0">
                <a:latin typeface="Book Antiqua" charset="0"/>
                <a:cs typeface="Times New Roman" charset="0"/>
              </a:rPr>
              <a:t> is in </a:t>
            </a:r>
            <a:r>
              <a:rPr kumimoji="0" lang="en-US" altLang="zh-TW" sz="3600" dirty="0" err="1">
                <a:latin typeface="Book Antiqua" charset="0"/>
                <a:cs typeface="Times New Roman" charset="0"/>
              </a:rPr>
              <a:t>Θ</a:t>
            </a:r>
            <a:r>
              <a:rPr kumimoji="0" lang="en-US" altLang="zh-TW" sz="3600" dirty="0">
                <a:latin typeface="Book Antiqua" charset="0"/>
                <a:cs typeface="Times New Roman" charset="0"/>
              </a:rPr>
              <a:t>(</a:t>
            </a:r>
            <a:r>
              <a:rPr kumimoji="0" lang="en-US" altLang="zh-TW" sz="3600" i="1" dirty="0" err="1">
                <a:latin typeface="Book Antiqua" charset="0"/>
                <a:cs typeface="Times New Roman" charset="0"/>
              </a:rPr>
              <a:t>n</a:t>
            </a:r>
            <a:r>
              <a:rPr kumimoji="0" lang="en-US" altLang="zh-TW" sz="3600" i="1" baseline="30000" dirty="0" err="1">
                <a:latin typeface="Book Antiqua" charset="0"/>
                <a:cs typeface="Times New Roman" charset="0"/>
              </a:rPr>
              <a:t>d</a:t>
            </a:r>
            <a:r>
              <a:rPr kumimoji="0" lang="en-US" altLang="zh-TW" sz="3600" dirty="0">
                <a:latin typeface="Book Antiqua" charset="0"/>
                <a:cs typeface="Times New Roman" charset="0"/>
              </a:rPr>
              <a:t>) </a:t>
            </a:r>
            <a:endParaRPr lang="zh-TW" altLang="en-US" sz="3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典雅色系">
  <a:themeElements>
    <a:clrScheme name="典雅色系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典雅色系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典雅色系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典雅色系.thmx</Template>
  <TotalTime>2408</TotalTime>
  <Words>3841</Words>
  <Application>Microsoft Macintosh PowerPoint</Application>
  <PresentationFormat>如螢幕大小 (4:3)</PresentationFormat>
  <Paragraphs>316</Paragraphs>
  <Slides>57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57</vt:i4>
      </vt:variant>
    </vt:vector>
  </HeadingPairs>
  <TitlesOfParts>
    <vt:vector size="77" baseType="lpstr">
      <vt:lpstr>微軟正黑體</vt:lpstr>
      <vt:lpstr>新細明體</vt:lpstr>
      <vt:lpstr>標楷體</vt:lpstr>
      <vt:lpstr>Book Antiqua</vt:lpstr>
      <vt:lpstr>Bookman Old Style</vt:lpstr>
      <vt:lpstr>Calibri</vt:lpstr>
      <vt:lpstr>Cambria Math</vt:lpstr>
      <vt:lpstr>Garamond</vt:lpstr>
      <vt:lpstr>Gill Sans MT</vt:lpstr>
      <vt:lpstr>Symbol</vt:lpstr>
      <vt:lpstr>Tahoma</vt:lpstr>
      <vt:lpstr>Times</vt:lpstr>
      <vt:lpstr>Times New Roman</vt:lpstr>
      <vt:lpstr>Verdana</vt:lpstr>
      <vt:lpstr>Wingdings</vt:lpstr>
      <vt:lpstr>Wingdings 2</vt:lpstr>
      <vt:lpstr>典雅色系</vt:lpstr>
      <vt:lpstr>Excel.Chart.8</vt:lpstr>
      <vt:lpstr>Equation</vt:lpstr>
      <vt:lpstr>方程式</vt:lpstr>
      <vt:lpstr>Growth of Functions, Input Length and Polynomial Solvability</vt:lpstr>
      <vt:lpstr>Complexity of Problems or Algorithms</vt:lpstr>
      <vt:lpstr>Analysis of Algorithms</vt:lpstr>
      <vt:lpstr>PowerPoint 簡報</vt:lpstr>
      <vt:lpstr>Asymptotic notation</vt:lpstr>
      <vt:lpstr>Θ-notation</vt:lpstr>
      <vt:lpstr>PowerPoint 簡報</vt:lpstr>
      <vt:lpstr>Examples</vt:lpstr>
      <vt:lpstr>Θ-notation</vt:lpstr>
      <vt:lpstr>Asymptotic notation in equations and inequalities</vt:lpstr>
      <vt:lpstr>O-notation</vt:lpstr>
      <vt:lpstr>O-notation</vt:lpstr>
      <vt:lpstr>W-notation</vt:lpstr>
      <vt:lpstr>Ω-notation</vt:lpstr>
      <vt:lpstr>o-notation</vt:lpstr>
      <vt:lpstr>w-notation</vt:lpstr>
      <vt:lpstr>Comparing Functions</vt:lpstr>
      <vt:lpstr>Comparing Functions</vt:lpstr>
      <vt:lpstr>Computing time functions</vt:lpstr>
      <vt:lpstr>What does “polynomial” in “The running time of algorithm A is polynomial.” mean?</vt:lpstr>
      <vt:lpstr>Time Complexity: Input length</vt:lpstr>
      <vt:lpstr>Time Complexity: Input length</vt:lpstr>
      <vt:lpstr>Time Complexity: Input length</vt:lpstr>
      <vt:lpstr>Primality Testing </vt:lpstr>
      <vt:lpstr>Primality Testing: n</vt:lpstr>
      <vt:lpstr>PowerPoint 簡報</vt:lpstr>
      <vt:lpstr>Time Complexity: Input length</vt:lpstr>
      <vt:lpstr>Time Complexity: Input length</vt:lpstr>
      <vt:lpstr>Time Complexity: Input length</vt:lpstr>
      <vt:lpstr>Lengths under different encoding schemes</vt:lpstr>
      <vt:lpstr>Time Complexity: Input length</vt:lpstr>
      <vt:lpstr>Input Length</vt:lpstr>
      <vt:lpstr>PowerPoint 簡報</vt:lpstr>
      <vt:lpstr>PowerPoint 簡報</vt:lpstr>
      <vt:lpstr>PowerPoint 簡報</vt:lpstr>
      <vt:lpstr>NP-completeness in the strong sense</vt:lpstr>
      <vt:lpstr>NP-completeness in the strong sense</vt:lpstr>
      <vt:lpstr>NP-completeness in the strong sense</vt:lpstr>
      <vt:lpstr>TSP is strongly NP-complete because</vt:lpstr>
      <vt:lpstr>Scheduling problem with step-deterioration processing time</vt:lpstr>
      <vt:lpstr>PowerPoint 簡報</vt:lpstr>
      <vt:lpstr>Complexity Hierarchy</vt:lpstr>
      <vt:lpstr>Is linear programming (LP) solvable in polynomial time?</vt:lpstr>
      <vt:lpstr>Is linear programming (LP) solvable in polynomial time?</vt:lpstr>
      <vt:lpstr>Two Milestones in LP</vt:lpstr>
      <vt:lpstr>PowerPoint 簡報</vt:lpstr>
      <vt:lpstr>The Prize in Economic Sciences 1975 L.V. Kantorovich and T.C. Koopmans</vt:lpstr>
      <vt:lpstr>The Prize in Economic Sciences 1975 L. V. Kantorovich and T.C. Koopmans</vt:lpstr>
      <vt:lpstr>PowerPoint 簡報</vt:lpstr>
      <vt:lpstr>Weighted Set Cover</vt:lpstr>
      <vt:lpstr>Meters Cover</vt:lpstr>
      <vt:lpstr>Meters Cover</vt:lpstr>
      <vt:lpstr>Minimization of the Number of Tardy Jobs (Order Fill Rate, ORG)</vt:lpstr>
      <vt:lpstr>Models with Different Decision Variables  (Dauzere-Peres and Sevaux 1998) </vt:lpstr>
      <vt:lpstr>PowerPoint 簡報</vt:lpstr>
      <vt:lpstr>PowerPoint 簡報</vt:lpstr>
      <vt:lpstr>PowerPoint 簡報</vt:lpstr>
    </vt:vector>
  </TitlesOfParts>
  <Company>nsysu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 Introduction</dc:title>
  <dc:creator/>
  <cp:lastModifiedBy>Microsoft Office User</cp:lastModifiedBy>
  <cp:revision>216</cp:revision>
  <dcterms:created xsi:type="dcterms:W3CDTF">2001-12-19T08:07:51Z</dcterms:created>
  <dcterms:modified xsi:type="dcterms:W3CDTF">2020-09-22T00:12:52Z</dcterms:modified>
</cp:coreProperties>
</file>